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67" r:id="rId4"/>
    <p:sldId id="298" r:id="rId5"/>
    <p:sldId id="258" r:id="rId6"/>
    <p:sldId id="259" r:id="rId7"/>
    <p:sldId id="260" r:id="rId8"/>
    <p:sldId id="261" r:id="rId9"/>
    <p:sldId id="262" r:id="rId10"/>
    <p:sldId id="263" r:id="rId11"/>
    <p:sldId id="264" r:id="rId12"/>
    <p:sldId id="265" r:id="rId13"/>
    <p:sldId id="266" r:id="rId14"/>
    <p:sldId id="287" r:id="rId15"/>
    <p:sldId id="288" r:id="rId16"/>
    <p:sldId id="268" r:id="rId17"/>
    <p:sldId id="269" r:id="rId18"/>
    <p:sldId id="270" r:id="rId19"/>
    <p:sldId id="271" r:id="rId20"/>
    <p:sldId id="299" r:id="rId21"/>
    <p:sldId id="272" r:id="rId22"/>
    <p:sldId id="273" r:id="rId23"/>
    <p:sldId id="274" r:id="rId24"/>
    <p:sldId id="289" r:id="rId25"/>
    <p:sldId id="277" r:id="rId26"/>
    <p:sldId id="276" r:id="rId27"/>
    <p:sldId id="300" r:id="rId28"/>
    <p:sldId id="283" r:id="rId29"/>
    <p:sldId id="280" r:id="rId30"/>
    <p:sldId id="284" r:id="rId31"/>
    <p:sldId id="282" r:id="rId32"/>
    <p:sldId id="285" r:id="rId33"/>
    <p:sldId id="290" r:id="rId34"/>
    <p:sldId id="291" r:id="rId35"/>
    <p:sldId id="292" r:id="rId36"/>
    <p:sldId id="293" r:id="rId37"/>
    <p:sldId id="294" r:id="rId38"/>
    <p:sldId id="295" r:id="rId39"/>
    <p:sldId id="296" r:id="rId40"/>
    <p:sldId id="297" r:id="rId4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D16EE8-7E5C-4B8A-BA9F-573B926D8E00}" type="datetimeFigureOut">
              <a:rPr lang="de-DE" smtClean="0"/>
              <a:pPr/>
              <a:t>01.03.2018</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B816A9-0EAE-4601-B47A-A7B19BC3DA1A}"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D4B816A9-0EAE-4601-B47A-A7B19BC3DA1A}" type="slidenum">
              <a:rPr lang="de-DE" smtClean="0"/>
              <a:pPr/>
              <a:t>15</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4678115E-4E42-4058-8140-176C2D8B7A6F}" type="datetimeFigureOut">
              <a:rPr lang="de-DE" smtClean="0"/>
              <a:pPr/>
              <a:t>01.03.2018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5E1A6E2-81F1-461D-B1C9-DA22BF980FD2}"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678115E-4E42-4058-8140-176C2D8B7A6F}" type="datetimeFigureOut">
              <a:rPr lang="de-DE" smtClean="0"/>
              <a:pPr/>
              <a:t>01.03.2018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5E1A6E2-81F1-461D-B1C9-DA22BF980FD2}"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678115E-4E42-4058-8140-176C2D8B7A6F}" type="datetimeFigureOut">
              <a:rPr lang="de-DE" smtClean="0"/>
              <a:pPr/>
              <a:t>01.03.2018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5E1A6E2-81F1-461D-B1C9-DA22BF980FD2}"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678115E-4E42-4058-8140-176C2D8B7A6F}" type="datetimeFigureOut">
              <a:rPr lang="de-DE" smtClean="0"/>
              <a:pPr/>
              <a:t>01.03.2018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5E1A6E2-81F1-461D-B1C9-DA22BF980FD2}"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4678115E-4E42-4058-8140-176C2D8B7A6F}" type="datetimeFigureOut">
              <a:rPr lang="de-DE" smtClean="0"/>
              <a:pPr/>
              <a:t>01.03.2018</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5E1A6E2-81F1-461D-B1C9-DA22BF980FD2}"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4678115E-4E42-4058-8140-176C2D8B7A6F}" type="datetimeFigureOut">
              <a:rPr lang="de-DE" smtClean="0"/>
              <a:pPr/>
              <a:t>01.03.2018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5E1A6E2-81F1-461D-B1C9-DA22BF980FD2}"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4678115E-4E42-4058-8140-176C2D8B7A6F}" type="datetimeFigureOut">
              <a:rPr lang="de-DE" smtClean="0"/>
              <a:pPr/>
              <a:t>01.03.2018</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D5E1A6E2-81F1-461D-B1C9-DA22BF980FD2}"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4678115E-4E42-4058-8140-176C2D8B7A6F}" type="datetimeFigureOut">
              <a:rPr lang="de-DE" smtClean="0"/>
              <a:pPr/>
              <a:t>01.03.2018</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5E1A6E2-81F1-461D-B1C9-DA22BF980FD2}"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678115E-4E42-4058-8140-176C2D8B7A6F}" type="datetimeFigureOut">
              <a:rPr lang="de-DE" smtClean="0"/>
              <a:pPr/>
              <a:t>01.03.2018</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D5E1A6E2-81F1-461D-B1C9-DA22BF980FD2}"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4678115E-4E42-4058-8140-176C2D8B7A6F}" type="datetimeFigureOut">
              <a:rPr lang="de-DE" smtClean="0"/>
              <a:pPr/>
              <a:t>01.03.2018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5E1A6E2-81F1-461D-B1C9-DA22BF980FD2}"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4678115E-4E42-4058-8140-176C2D8B7A6F}" type="datetimeFigureOut">
              <a:rPr lang="de-DE" smtClean="0"/>
              <a:pPr/>
              <a:t>01.03.2018</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5E1A6E2-81F1-461D-B1C9-DA22BF980FD2}"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78115E-4E42-4058-8140-176C2D8B7A6F}" type="datetimeFigureOut">
              <a:rPr lang="de-DE" smtClean="0"/>
              <a:pPr/>
              <a:t>01.03.2018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1A6E2-81F1-461D-B1C9-DA22BF980FD2}"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Foto 31.10.17, 06 21 02.jpg"/>
          <p:cNvPicPr>
            <a:picLocks noGrp="1" noChangeAspect="1"/>
          </p:cNvPicPr>
          <p:nvPr>
            <p:ph type="pic" idx="1"/>
          </p:nvPr>
        </p:nvPicPr>
        <p:blipFill>
          <a:blip r:embed="rId2" cstate="print"/>
          <a:srcRect/>
          <a:stretch>
            <a:fillRect/>
          </a:stretch>
        </p:blipFill>
        <p:spPr>
          <a:xfrm rot="5400000">
            <a:off x="2095129" y="649287"/>
            <a:ext cx="4892077" cy="4114800"/>
          </a:xfrm>
        </p:spPr>
      </p:pic>
      <p:sp>
        <p:nvSpPr>
          <p:cNvPr id="7" name="Textplatzhalter 6"/>
          <p:cNvSpPr>
            <a:spLocks noGrp="1"/>
          </p:cNvSpPr>
          <p:nvPr>
            <p:ph type="body" sz="half" idx="2"/>
          </p:nvPr>
        </p:nvSpPr>
        <p:spPr/>
        <p:txBody>
          <a:bodyPr>
            <a:noAutofit/>
          </a:bodyPr>
          <a:lstStyle/>
          <a:p>
            <a:pPr algn="ctr"/>
            <a:r>
              <a:rPr lang="de-DE" sz="2400" dirty="0" smtClean="0"/>
              <a:t>Christentum und Schamanismus </a:t>
            </a:r>
          </a:p>
          <a:p>
            <a:r>
              <a:rPr lang="de-DE" sz="2400" dirty="0" smtClean="0"/>
              <a:t>Zu Gast bei den philippinischen </a:t>
            </a:r>
            <a:r>
              <a:rPr lang="de-DE" sz="2400" dirty="0" err="1" smtClean="0"/>
              <a:t>Heilern</a:t>
            </a:r>
            <a:endParaRPr lang="de-DE"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Das gesegnete Kokosöl</a:t>
            </a:r>
            <a:endParaRPr lang="de-DE" dirty="0"/>
          </a:p>
        </p:txBody>
      </p:sp>
      <p:pic>
        <p:nvPicPr>
          <p:cNvPr id="5" name="Inhaltsplatzhalter 4" descr="Foto 30.10.17, 06 43 09.jpg"/>
          <p:cNvPicPr>
            <a:picLocks noGrp="1" noChangeAspect="1"/>
          </p:cNvPicPr>
          <p:nvPr>
            <p:ph sz="half" idx="1"/>
          </p:nvPr>
        </p:nvPicPr>
        <p:blipFill>
          <a:blip r:embed="rId2" cstate="print"/>
          <a:stretch>
            <a:fillRect/>
          </a:stretch>
        </p:blipFill>
        <p:spPr>
          <a:xfrm rot="5400000">
            <a:off x="457200" y="2348706"/>
            <a:ext cx="4038600" cy="3028950"/>
          </a:xfrm>
        </p:spPr>
      </p:pic>
      <p:sp>
        <p:nvSpPr>
          <p:cNvPr id="4" name="Inhaltsplatzhalter 3"/>
          <p:cNvSpPr>
            <a:spLocks noGrp="1"/>
          </p:cNvSpPr>
          <p:nvPr>
            <p:ph sz="half" idx="2"/>
          </p:nvPr>
        </p:nvSpPr>
        <p:spPr/>
        <p:txBody>
          <a:bodyPr>
            <a:normAutofit lnSpcReduction="10000"/>
          </a:bodyPr>
          <a:lstStyle/>
          <a:p>
            <a:r>
              <a:rPr lang="de-DE" dirty="0" smtClean="0"/>
              <a:t> Für die Heilbehandlung wird ein selbsthergestelltes Kokosöl </a:t>
            </a:r>
            <a:r>
              <a:rPr lang="de-DE" dirty="0" err="1" smtClean="0"/>
              <a:t>vewendet</a:t>
            </a:r>
            <a:endParaRPr lang="de-DE" dirty="0" smtClean="0"/>
          </a:p>
          <a:p>
            <a:r>
              <a:rPr lang="de-DE" dirty="0" smtClean="0"/>
              <a:t>Auswahl geeigneter Kokosnüsse, aufwendiges Auskochen</a:t>
            </a:r>
          </a:p>
          <a:p>
            <a:r>
              <a:rPr lang="de-DE" dirty="0" smtClean="0"/>
              <a:t>Segnung des Öl durch Brother Romeo mit Gebeten  </a:t>
            </a:r>
            <a:endParaRPr lang="de-DE"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Christentum und Schamanismus</a:t>
            </a:r>
            <a:br>
              <a:rPr lang="de-DE" dirty="0" smtClean="0"/>
            </a:br>
            <a:endParaRPr lang="de-DE" dirty="0"/>
          </a:p>
        </p:txBody>
      </p:sp>
      <p:sp>
        <p:nvSpPr>
          <p:cNvPr id="4" name="Inhaltsplatzhalter 3"/>
          <p:cNvSpPr>
            <a:spLocks noGrp="1"/>
          </p:cNvSpPr>
          <p:nvPr>
            <p:ph sz="half" idx="2"/>
          </p:nvPr>
        </p:nvSpPr>
        <p:spPr/>
        <p:txBody>
          <a:bodyPr>
            <a:normAutofit fontScale="92500" lnSpcReduction="20000"/>
          </a:bodyPr>
          <a:lstStyle/>
          <a:p>
            <a:r>
              <a:rPr lang="de-DE" sz="2200" dirty="0" smtClean="0"/>
              <a:t>Drei Jahrhunderte drückten die Spanier im Rahmen der Kolonisation den Eingeborenen ihren Stempel auf. </a:t>
            </a:r>
          </a:p>
          <a:p>
            <a:r>
              <a:rPr lang="de-DE" sz="2200" dirty="0" smtClean="0"/>
              <a:t>Und so verband sich das zwangsverordnete Christentum mit der ursprünglichen Spiritualität der Einheimischen ihren Riten und Bräuchen.</a:t>
            </a:r>
          </a:p>
          <a:p>
            <a:r>
              <a:rPr lang="de-DE" sz="2200" dirty="0" smtClean="0"/>
              <a:t>Die Härten der Kolonisation finden noch heute mit den alljährliche Passionsspielen Ausdruck</a:t>
            </a:r>
          </a:p>
          <a:p>
            <a:r>
              <a:rPr lang="de-DE" sz="2200" dirty="0" smtClean="0"/>
              <a:t>Eine der ältesten Kirchen in </a:t>
            </a:r>
            <a:r>
              <a:rPr lang="de-DE" sz="2200" dirty="0" err="1" smtClean="0"/>
              <a:t>Vigan</a:t>
            </a:r>
            <a:r>
              <a:rPr lang="de-DE" sz="2200" dirty="0" smtClean="0"/>
              <a:t> (alte spanische Stadt im Norden der Philippinen)</a:t>
            </a:r>
          </a:p>
          <a:p>
            <a:endParaRPr lang="de-DE" sz="2200" dirty="0" smtClean="0"/>
          </a:p>
          <a:p>
            <a:endParaRPr lang="de-DE" dirty="0" smtClean="0"/>
          </a:p>
          <a:p>
            <a:endParaRPr lang="de-DE" dirty="0"/>
          </a:p>
        </p:txBody>
      </p:sp>
      <p:pic>
        <p:nvPicPr>
          <p:cNvPr id="5" name="Inhaltsplatzhalter 4" descr="Foto 21.10.17, 09 02 18.jpg"/>
          <p:cNvPicPr>
            <a:picLocks noGrp="1" noChangeAspect="1"/>
          </p:cNvPicPr>
          <p:nvPr>
            <p:ph sz="half" idx="1"/>
          </p:nvPr>
        </p:nvPicPr>
        <p:blipFill>
          <a:blip r:embed="rId2" cstate="print"/>
          <a:stretch>
            <a:fillRect/>
          </a:stretch>
        </p:blipFill>
        <p:spPr>
          <a:xfrm>
            <a:off x="457200" y="2348706"/>
            <a:ext cx="4038600" cy="302895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Kinder Gottes</a:t>
            </a:r>
            <a:endParaRPr lang="de-DE" dirty="0"/>
          </a:p>
        </p:txBody>
      </p:sp>
      <p:pic>
        <p:nvPicPr>
          <p:cNvPr id="5" name="Inhaltsplatzhalter 4" descr="Foto 31.10.17, 08 15 10.jpg"/>
          <p:cNvPicPr>
            <a:picLocks noGrp="1" noChangeAspect="1"/>
          </p:cNvPicPr>
          <p:nvPr>
            <p:ph sz="half" idx="1"/>
          </p:nvPr>
        </p:nvPicPr>
        <p:blipFill>
          <a:blip r:embed="rId2" cstate="print"/>
          <a:stretch>
            <a:fillRect/>
          </a:stretch>
        </p:blipFill>
        <p:spPr>
          <a:xfrm rot="5400000">
            <a:off x="457200" y="2348706"/>
            <a:ext cx="4038600" cy="3028950"/>
          </a:xfrm>
        </p:spPr>
      </p:pic>
      <p:sp>
        <p:nvSpPr>
          <p:cNvPr id="4" name="Inhaltsplatzhalter 3"/>
          <p:cNvSpPr>
            <a:spLocks noGrp="1"/>
          </p:cNvSpPr>
          <p:nvPr>
            <p:ph sz="half" idx="2"/>
          </p:nvPr>
        </p:nvSpPr>
        <p:spPr/>
        <p:txBody>
          <a:bodyPr>
            <a:normAutofit lnSpcReduction="10000"/>
          </a:bodyPr>
          <a:lstStyle/>
          <a:p>
            <a:r>
              <a:rPr lang="de-DE" sz="2000" dirty="0" smtClean="0"/>
              <a:t> In </a:t>
            </a:r>
            <a:r>
              <a:rPr lang="de-DE" sz="2000" dirty="0" err="1" smtClean="0"/>
              <a:t>God</a:t>
            </a:r>
            <a:r>
              <a:rPr lang="de-DE" sz="2000" dirty="0" smtClean="0"/>
              <a:t> </a:t>
            </a:r>
            <a:r>
              <a:rPr lang="de-DE" sz="2000" dirty="0" err="1" smtClean="0"/>
              <a:t>we</a:t>
            </a:r>
            <a:r>
              <a:rPr lang="de-DE" sz="2000" dirty="0" smtClean="0"/>
              <a:t> </a:t>
            </a:r>
            <a:r>
              <a:rPr lang="de-DE" sz="2000" dirty="0" err="1" smtClean="0"/>
              <a:t>trust</a:t>
            </a:r>
            <a:r>
              <a:rPr lang="de-DE" sz="2000" dirty="0" smtClean="0"/>
              <a:t>!</a:t>
            </a:r>
          </a:p>
          <a:p>
            <a:r>
              <a:rPr lang="de-DE" sz="2000" dirty="0" smtClean="0"/>
              <a:t>Urvertrauen in die göttliche Abstammung</a:t>
            </a:r>
          </a:p>
          <a:p>
            <a:r>
              <a:rPr lang="de-DE" sz="2000" dirty="0" err="1" smtClean="0"/>
              <a:t>Selbstbewußte</a:t>
            </a:r>
            <a:r>
              <a:rPr lang="de-DE" sz="2000" dirty="0" smtClean="0"/>
              <a:t> und tiefverbundene </a:t>
            </a:r>
            <a:r>
              <a:rPr lang="de-DE" sz="2000" dirty="0" err="1" smtClean="0"/>
              <a:t>Spritualität</a:t>
            </a:r>
            <a:r>
              <a:rPr lang="de-DE" sz="2000" dirty="0" smtClean="0"/>
              <a:t> ist dem </a:t>
            </a:r>
            <a:r>
              <a:rPr lang="de-DE" sz="2000" dirty="0" err="1" smtClean="0"/>
              <a:t>Bewußtsein</a:t>
            </a:r>
            <a:r>
              <a:rPr lang="de-DE" sz="2000" dirty="0" smtClean="0"/>
              <a:t> der Eroberer weit überlegen</a:t>
            </a:r>
          </a:p>
          <a:p>
            <a:r>
              <a:rPr lang="de-DE" sz="2000" dirty="0" smtClean="0"/>
              <a:t>Viele Aufstände gegen Spanier</a:t>
            </a:r>
          </a:p>
          <a:p>
            <a:r>
              <a:rPr lang="de-DE" sz="2000" dirty="0" smtClean="0"/>
              <a:t>Rebellion betraf auch die etablierten Kirche</a:t>
            </a:r>
          </a:p>
          <a:p>
            <a:r>
              <a:rPr lang="de-DE" sz="2000" dirty="0" smtClean="0"/>
              <a:t>Bittere Armut, besondere mentale Fähigkeiten, </a:t>
            </a:r>
            <a:r>
              <a:rPr lang="de-DE" sz="2000" dirty="0" err="1" smtClean="0"/>
              <a:t>Einfluß</a:t>
            </a:r>
            <a:r>
              <a:rPr lang="de-DE" sz="2000" dirty="0" smtClean="0"/>
              <a:t> der </a:t>
            </a:r>
            <a:r>
              <a:rPr lang="de-DE" sz="2000" dirty="0" err="1" smtClean="0"/>
              <a:t>Spiritisten</a:t>
            </a:r>
            <a:r>
              <a:rPr lang="de-DE" sz="2000" dirty="0" smtClean="0"/>
              <a:t> führten zur Ausbildung ausgewöhnlicher Heilmethoden und Heilfähigkeiten</a:t>
            </a:r>
            <a:endParaRPr lang="de-DE"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Christian </a:t>
            </a:r>
            <a:r>
              <a:rPr lang="de-DE" dirty="0" err="1" smtClean="0"/>
              <a:t>Spiritualists</a:t>
            </a:r>
            <a:r>
              <a:rPr lang="de-DE" dirty="0" smtClean="0"/>
              <a:t> Universal Church</a:t>
            </a:r>
            <a:endParaRPr lang="de-DE" dirty="0"/>
          </a:p>
        </p:txBody>
      </p:sp>
      <p:sp>
        <p:nvSpPr>
          <p:cNvPr id="4" name="Inhaltsplatzhalter 3"/>
          <p:cNvSpPr>
            <a:spLocks noGrp="1"/>
          </p:cNvSpPr>
          <p:nvPr>
            <p:ph sz="half" idx="2"/>
          </p:nvPr>
        </p:nvSpPr>
        <p:spPr>
          <a:xfrm>
            <a:off x="4932040" y="1556793"/>
            <a:ext cx="4038600" cy="4896544"/>
          </a:xfrm>
        </p:spPr>
        <p:txBody>
          <a:bodyPr>
            <a:normAutofit fontScale="92500"/>
          </a:bodyPr>
          <a:lstStyle/>
          <a:p>
            <a:r>
              <a:rPr lang="de-DE" sz="2000" dirty="0" smtClean="0"/>
              <a:t>Als Besonderheit kam im 19.Jh. der </a:t>
            </a:r>
            <a:r>
              <a:rPr lang="de-DE" sz="2000" dirty="0" err="1" smtClean="0"/>
              <a:t>Einfluß</a:t>
            </a:r>
            <a:r>
              <a:rPr lang="de-DE" sz="2000" dirty="0" smtClean="0"/>
              <a:t> der französischen </a:t>
            </a:r>
            <a:r>
              <a:rPr lang="de-DE" sz="2000" dirty="0" err="1" smtClean="0"/>
              <a:t>Spiritisten</a:t>
            </a:r>
            <a:r>
              <a:rPr lang="de-DE" sz="2000" dirty="0" smtClean="0"/>
              <a:t> dazu, deren Werke in die lokale Sprache Tagalog übersetzt wurden</a:t>
            </a:r>
          </a:p>
          <a:p>
            <a:r>
              <a:rPr lang="de-DE" sz="2000" dirty="0" smtClean="0"/>
              <a:t>In diesen Büchern wird genau erklärt, wie man </a:t>
            </a:r>
            <a:r>
              <a:rPr lang="de-DE" sz="2000" dirty="0" err="1" smtClean="0"/>
              <a:t>Seancen</a:t>
            </a:r>
            <a:r>
              <a:rPr lang="de-DE" sz="2000" dirty="0" smtClean="0"/>
              <a:t> abhält, um mit Geistwesen in Verbindung zu treten. Den </a:t>
            </a:r>
            <a:r>
              <a:rPr lang="de-DE" sz="2000" dirty="0" err="1" smtClean="0"/>
              <a:t>Spritisten</a:t>
            </a:r>
            <a:r>
              <a:rPr lang="de-DE" sz="2000" dirty="0" smtClean="0"/>
              <a:t> geht es vor allem um die Verbindung zum Heiligen Geist und sein Kommen </a:t>
            </a:r>
          </a:p>
          <a:p>
            <a:r>
              <a:rPr lang="de-DE" sz="2000" dirty="0" smtClean="0"/>
              <a:t>Es entstand eine Spiritistische Bewegung in Vereinen und in der Kirche. Männer und Frauen wurden zu guten Medien ausgebildet bis sie selbst als direkte Instrumente der Geistwesen fungieren konnten</a:t>
            </a:r>
          </a:p>
          <a:p>
            <a:endParaRPr lang="de-DE" sz="2000" dirty="0" smtClean="0"/>
          </a:p>
          <a:p>
            <a:endParaRPr lang="de-DE" sz="2000" dirty="0" smtClean="0"/>
          </a:p>
          <a:p>
            <a:endParaRPr lang="de-DE" sz="2000" dirty="0"/>
          </a:p>
        </p:txBody>
      </p:sp>
      <p:pic>
        <p:nvPicPr>
          <p:cNvPr id="5" name="Inhaltsplatzhalter 4" descr="P1000298.JPG"/>
          <p:cNvPicPr>
            <a:picLocks noGrp="1" noChangeAspect="1"/>
          </p:cNvPicPr>
          <p:nvPr>
            <p:ph sz="half" idx="1"/>
          </p:nvPr>
        </p:nvPicPr>
        <p:blipFill>
          <a:blip r:embed="rId2" cstate="print"/>
          <a:stretch>
            <a:fillRect/>
          </a:stretch>
        </p:blipFill>
        <p:spPr>
          <a:xfrm>
            <a:off x="457200" y="1988840"/>
            <a:ext cx="4038600" cy="3388816"/>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Der Einfluss der französischen </a:t>
            </a:r>
            <a:r>
              <a:rPr lang="de-DE" dirty="0" err="1" smtClean="0"/>
              <a:t>Spiritualisten</a:t>
            </a:r>
            <a:endParaRPr lang="de-DE" dirty="0"/>
          </a:p>
        </p:txBody>
      </p:sp>
      <p:sp>
        <p:nvSpPr>
          <p:cNvPr id="4" name="Inhaltsplatzhalter 3"/>
          <p:cNvSpPr>
            <a:spLocks noGrp="1"/>
          </p:cNvSpPr>
          <p:nvPr>
            <p:ph sz="half" idx="2"/>
          </p:nvPr>
        </p:nvSpPr>
        <p:spPr/>
        <p:txBody>
          <a:bodyPr>
            <a:normAutofit fontScale="92500" lnSpcReduction="20000"/>
          </a:bodyPr>
          <a:lstStyle/>
          <a:p>
            <a:r>
              <a:rPr lang="de-DE" sz="2000" dirty="0" smtClean="0"/>
              <a:t>Die tiefe Gläubigkeit, verwurzelt im Katholizismus, wurde insbesondere durch zwei Bücher bereichert, die bereits 1857 in Frankreich für viel Furore sorgten. Das „Buch der Geister“ und das „Buch der Medien“ von </a:t>
            </a:r>
            <a:r>
              <a:rPr lang="de-DE" sz="2000" dirty="0" err="1" smtClean="0"/>
              <a:t>Allan</a:t>
            </a:r>
            <a:r>
              <a:rPr lang="de-DE" sz="2000" dirty="0" smtClean="0"/>
              <a:t> </a:t>
            </a:r>
            <a:r>
              <a:rPr lang="de-DE" sz="2000" dirty="0" err="1" smtClean="0"/>
              <a:t>Kardec</a:t>
            </a:r>
            <a:r>
              <a:rPr lang="de-DE" sz="2000" dirty="0" smtClean="0"/>
              <a:t>.  </a:t>
            </a:r>
          </a:p>
          <a:p>
            <a:r>
              <a:rPr lang="de-DE" sz="2000" dirty="0" smtClean="0"/>
              <a:t>Als Lehrer und Philosoph erforschte er paranormale Phänomene und die Beziehungen zwischen der sichtbaren und unsichtbaren Welt.</a:t>
            </a:r>
          </a:p>
          <a:p>
            <a:r>
              <a:rPr lang="de-DE" sz="2000" dirty="0" smtClean="0"/>
              <a:t>Diese  Grundlagenwerke des Spiritualismus des französischen Professor  gelangten auf die Philippinen und fanden auf fruchtbaren Boden. Sie gelten heute als Klassiker der esoterischen Literatur.</a:t>
            </a:r>
            <a:endParaRPr lang="de-DE" sz="2000" dirty="0"/>
          </a:p>
        </p:txBody>
      </p:sp>
      <p:pic>
        <p:nvPicPr>
          <p:cNvPr id="7" name="Inhaltsplatzhalter 6" descr="Foto 04.02.18, 20 58 36.jpg"/>
          <p:cNvPicPr>
            <a:picLocks noGrp="1" noChangeAspect="1"/>
          </p:cNvPicPr>
          <p:nvPr>
            <p:ph sz="half" idx="1"/>
          </p:nvPr>
        </p:nvPicPr>
        <p:blipFill>
          <a:blip r:embed="rId2" cstate="print"/>
          <a:srcRect t="4615" r="5501"/>
          <a:stretch>
            <a:fillRect/>
          </a:stretch>
        </p:blipFill>
        <p:spPr>
          <a:xfrm>
            <a:off x="467544" y="1700808"/>
            <a:ext cx="3816424" cy="4464496"/>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Wahrer Glaube</a:t>
            </a:r>
            <a:endParaRPr lang="de-DE" dirty="0"/>
          </a:p>
        </p:txBody>
      </p:sp>
      <p:sp>
        <p:nvSpPr>
          <p:cNvPr id="3" name="Inhaltsplatzhalter 2"/>
          <p:cNvSpPr>
            <a:spLocks noGrp="1"/>
          </p:cNvSpPr>
          <p:nvPr>
            <p:ph sz="half" idx="1"/>
          </p:nvPr>
        </p:nvSpPr>
        <p:spPr>
          <a:xfrm>
            <a:off x="457200" y="1268761"/>
            <a:ext cx="4038600" cy="5040560"/>
          </a:xfrm>
        </p:spPr>
        <p:txBody>
          <a:bodyPr>
            <a:normAutofit fontScale="25000" lnSpcReduction="20000"/>
          </a:bodyPr>
          <a:lstStyle/>
          <a:p>
            <a:r>
              <a:rPr lang="de-DE" sz="7200" dirty="0" smtClean="0"/>
              <a:t>Aus tiefster Seele werden mit hingebungsvolle Annahme die Aussagen der Bibel geglaubt, wenn Jesus in Johannes 14.12 sagt:</a:t>
            </a:r>
          </a:p>
          <a:p>
            <a:endParaRPr lang="de-DE" sz="7200" dirty="0" smtClean="0"/>
          </a:p>
          <a:p>
            <a:r>
              <a:rPr lang="de-DE" sz="7200" i="1" dirty="0" smtClean="0"/>
              <a:t>„Ihr werdet noch Größeres tun, als ich getan habe. Wer an mich glaubt, wird die Werke, die ich vollbringe, auch vollbringen, und wird noch größere vollbringen, denn ich gehe zum Vater. Alles, um was ihr mich bittet, werde ich tun, damit der Vater im Sohn verherrlicht wird. Wenn ihr mich um etwas in meinen Namen  bittet, werde ich es tun.</a:t>
            </a:r>
          </a:p>
          <a:p>
            <a:r>
              <a:rPr lang="de-DE" sz="7200" dirty="0" smtClean="0"/>
              <a:t>In diesem Glauben heilt auch eine kleine Schar aufgeweckter, unermüdlicher </a:t>
            </a:r>
            <a:r>
              <a:rPr lang="de-DE" sz="7200" dirty="0" err="1" smtClean="0"/>
              <a:t>Philippinos</a:t>
            </a:r>
            <a:r>
              <a:rPr lang="de-DE" sz="7200" dirty="0" smtClean="0"/>
              <a:t> oftmals längst aufgegebene Kranke und vollbringt ähnliche Wunder wie Jesus, der Lahme heilte und Blinde sehend machte.</a:t>
            </a:r>
          </a:p>
          <a:p>
            <a:endParaRPr lang="de-DE" sz="7200" i="1" dirty="0" smtClean="0"/>
          </a:p>
          <a:p>
            <a:endParaRPr lang="de-DE" dirty="0" smtClean="0"/>
          </a:p>
          <a:p>
            <a:pPr>
              <a:buNone/>
            </a:pPr>
            <a:r>
              <a:rPr lang="de-DE" dirty="0" smtClean="0"/>
              <a:t> </a:t>
            </a:r>
            <a:endParaRPr lang="de-DE" dirty="0"/>
          </a:p>
        </p:txBody>
      </p:sp>
      <p:pic>
        <p:nvPicPr>
          <p:cNvPr id="5" name="Inhaltsplatzhalter 4" descr="P1000282.JPG"/>
          <p:cNvPicPr>
            <a:picLocks noGrp="1" noChangeAspect="1"/>
          </p:cNvPicPr>
          <p:nvPr>
            <p:ph sz="half" idx="2"/>
          </p:nvPr>
        </p:nvPicPr>
        <p:blipFill>
          <a:blip r:embed="rId3" cstate="print"/>
          <a:stretch>
            <a:fillRect/>
          </a:stretch>
        </p:blipFill>
        <p:spPr>
          <a:xfrm>
            <a:off x="4648200" y="1628800"/>
            <a:ext cx="4038600" cy="3748856"/>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Heilen ist  Kunst und Wissen</a:t>
            </a:r>
            <a:endParaRPr lang="de-DE" dirty="0"/>
          </a:p>
        </p:txBody>
      </p:sp>
      <p:sp>
        <p:nvSpPr>
          <p:cNvPr id="4" name="Inhaltsplatzhalter 3"/>
          <p:cNvSpPr>
            <a:spLocks noGrp="1"/>
          </p:cNvSpPr>
          <p:nvPr>
            <p:ph sz="half" idx="2"/>
          </p:nvPr>
        </p:nvSpPr>
        <p:spPr/>
        <p:txBody>
          <a:bodyPr>
            <a:normAutofit/>
          </a:bodyPr>
          <a:lstStyle/>
          <a:p>
            <a:r>
              <a:rPr lang="de-DE" sz="2000" dirty="0" smtClean="0"/>
              <a:t>Die  philippinischen Heiler sehen sich nur als Instrumente Gottes durch welche die Heilkraft aus höhere Dimensionen fließt</a:t>
            </a:r>
          </a:p>
          <a:p>
            <a:r>
              <a:rPr lang="de-DE" sz="2000" dirty="0" smtClean="0"/>
              <a:t>Gebete und Gesänge zur Einstimmung und um energetische Grundschwingung des Heilsuchenden zu erhöhen</a:t>
            </a:r>
          </a:p>
          <a:p>
            <a:r>
              <a:rPr lang="de-DE" sz="2000" dirty="0" smtClean="0"/>
              <a:t>Verschiedene Massagetechniken, </a:t>
            </a:r>
            <a:r>
              <a:rPr lang="de-DE" sz="2000" dirty="0" err="1" smtClean="0"/>
              <a:t>Aurareinigung</a:t>
            </a:r>
            <a:r>
              <a:rPr lang="de-DE" sz="2000" dirty="0" smtClean="0"/>
              <a:t>, Energieübertragung </a:t>
            </a:r>
          </a:p>
          <a:p>
            <a:r>
              <a:rPr lang="de-DE" sz="2000" dirty="0" smtClean="0"/>
              <a:t>Blutige Geistchirurgie</a:t>
            </a:r>
          </a:p>
        </p:txBody>
      </p:sp>
      <p:pic>
        <p:nvPicPr>
          <p:cNvPr id="9" name="Inhaltsplatzhalter 8" descr="P1000314.JPG"/>
          <p:cNvPicPr>
            <a:picLocks noGrp="1" noChangeAspect="1"/>
          </p:cNvPicPr>
          <p:nvPr>
            <p:ph sz="half" idx="1"/>
          </p:nvPr>
        </p:nvPicPr>
        <p:blipFill>
          <a:blip r:embed="rId2" cstate="print"/>
          <a:stretch>
            <a:fillRect/>
          </a:stretch>
        </p:blipFill>
        <p:spPr>
          <a:xfrm>
            <a:off x="457200" y="1772816"/>
            <a:ext cx="4038600" cy="360484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blutige Geistchirurgie</a:t>
            </a:r>
            <a:endParaRPr lang="de-DE" dirty="0"/>
          </a:p>
        </p:txBody>
      </p:sp>
      <p:pic>
        <p:nvPicPr>
          <p:cNvPr id="5" name="Inhaltsplatzhalter 4" descr="Foto 17.10.17, 04 10 16.jpg"/>
          <p:cNvPicPr>
            <a:picLocks noGrp="1" noChangeAspect="1"/>
          </p:cNvPicPr>
          <p:nvPr>
            <p:ph sz="half" idx="1"/>
          </p:nvPr>
        </p:nvPicPr>
        <p:blipFill>
          <a:blip r:embed="rId2" cstate="print"/>
          <a:stretch>
            <a:fillRect/>
          </a:stretch>
        </p:blipFill>
        <p:spPr>
          <a:xfrm rot="5400000">
            <a:off x="457200" y="2348706"/>
            <a:ext cx="4038600" cy="3028950"/>
          </a:xfrm>
        </p:spPr>
      </p:pic>
      <p:pic>
        <p:nvPicPr>
          <p:cNvPr id="8" name="Inhaltsplatzhalter 7" descr="Foto 17.10.17, 04 10 22.jpg"/>
          <p:cNvPicPr>
            <a:picLocks noGrp="1" noChangeAspect="1"/>
          </p:cNvPicPr>
          <p:nvPr>
            <p:ph sz="half" idx="2"/>
          </p:nvPr>
        </p:nvPicPr>
        <p:blipFill>
          <a:blip r:embed="rId3" cstate="print"/>
          <a:stretch>
            <a:fillRect/>
          </a:stretch>
        </p:blipFill>
        <p:spPr>
          <a:xfrm rot="5400000">
            <a:off x="4648200" y="2348706"/>
            <a:ext cx="4038600" cy="302895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passiert  hier eigentlich?</a:t>
            </a:r>
            <a:endParaRPr lang="de-DE" dirty="0"/>
          </a:p>
        </p:txBody>
      </p:sp>
      <p:pic>
        <p:nvPicPr>
          <p:cNvPr id="5" name="Inhaltsplatzhalter 4" descr="Foto 17.10.17, 04 11 18.jpg"/>
          <p:cNvPicPr>
            <a:picLocks noGrp="1" noChangeAspect="1"/>
          </p:cNvPicPr>
          <p:nvPr>
            <p:ph sz="half" idx="1"/>
          </p:nvPr>
        </p:nvPicPr>
        <p:blipFill>
          <a:blip r:embed="rId2" cstate="print"/>
          <a:stretch>
            <a:fillRect/>
          </a:stretch>
        </p:blipFill>
        <p:spPr>
          <a:xfrm>
            <a:off x="457200" y="2348706"/>
            <a:ext cx="4038600" cy="3028950"/>
          </a:xfrm>
        </p:spPr>
      </p:pic>
      <p:sp>
        <p:nvSpPr>
          <p:cNvPr id="4" name="Inhaltsplatzhalter 3"/>
          <p:cNvSpPr>
            <a:spLocks noGrp="1"/>
          </p:cNvSpPr>
          <p:nvPr>
            <p:ph sz="half" idx="2"/>
          </p:nvPr>
        </p:nvSpPr>
        <p:spPr/>
        <p:txBody>
          <a:bodyPr>
            <a:normAutofit fontScale="85000" lnSpcReduction="10000"/>
          </a:bodyPr>
          <a:lstStyle/>
          <a:p>
            <a:r>
              <a:rPr lang="de-DE" dirty="0" smtClean="0"/>
              <a:t>Bei vollem </a:t>
            </a:r>
            <a:r>
              <a:rPr lang="de-DE" dirty="0" err="1" smtClean="0"/>
              <a:t>Bewußtsein</a:t>
            </a:r>
            <a:r>
              <a:rPr lang="de-DE" dirty="0" smtClean="0"/>
              <a:t> werden mit </a:t>
            </a:r>
            <a:r>
              <a:rPr lang="de-DE" dirty="0" err="1" smtClean="0"/>
              <a:t>blossen</a:t>
            </a:r>
            <a:r>
              <a:rPr lang="de-DE" dirty="0" smtClean="0"/>
              <a:t> Händen tiefe </a:t>
            </a:r>
            <a:r>
              <a:rPr lang="de-DE" dirty="0" err="1" smtClean="0"/>
              <a:t>Engriffe</a:t>
            </a:r>
            <a:r>
              <a:rPr lang="de-DE" dirty="0" smtClean="0"/>
              <a:t> am menschlichen Körper. Dabei fließt Blut, es werden Gewebeteile entnommen. Es sind schmerzfreie Eingriffe und sie hinterlassen auch keine Narben. Auf Grund der hohen Energie mit der die Heiler arbeiten kommt es zu keiner Sepsis oder Infektion.</a:t>
            </a:r>
            <a:endParaRPr lang="de-DE"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Auf der Suche nach Erklärungen</a:t>
            </a:r>
            <a:endParaRPr lang="de-DE" dirty="0"/>
          </a:p>
        </p:txBody>
      </p:sp>
      <p:sp>
        <p:nvSpPr>
          <p:cNvPr id="4" name="Inhaltsplatzhalter 3"/>
          <p:cNvSpPr>
            <a:spLocks noGrp="1"/>
          </p:cNvSpPr>
          <p:nvPr>
            <p:ph sz="half" idx="2"/>
          </p:nvPr>
        </p:nvSpPr>
        <p:spPr>
          <a:xfrm>
            <a:off x="4648200" y="1124744"/>
            <a:ext cx="4038600" cy="5472608"/>
          </a:xfrm>
        </p:spPr>
        <p:txBody>
          <a:bodyPr>
            <a:normAutofit fontScale="92500"/>
          </a:bodyPr>
          <a:lstStyle/>
          <a:p>
            <a:r>
              <a:rPr lang="de-DE" sz="2000" dirty="0" smtClean="0"/>
              <a:t>Aus der Sicht der philippinischen Heiler beginnt jede Erkrankung zunächst im Energiefeld des Menschen und manifestiert sich später auf der körperlichen Ebene.</a:t>
            </a:r>
          </a:p>
          <a:p>
            <a:r>
              <a:rPr lang="de-DE" sz="2000" dirty="0" smtClean="0"/>
              <a:t> Frage: „Was wird da entnommen?“ </a:t>
            </a:r>
          </a:p>
          <a:p>
            <a:r>
              <a:rPr lang="de-DE" sz="2000" dirty="0" smtClean="0"/>
              <a:t>„</a:t>
            </a:r>
            <a:r>
              <a:rPr lang="de-DE" sz="2000" dirty="0" err="1" smtClean="0"/>
              <a:t>Waste</a:t>
            </a:r>
            <a:r>
              <a:rPr lang="de-DE" sz="2000" dirty="0" smtClean="0"/>
              <a:t> Material“-Verunreinigungen, die aus dem gesamten Energiefeld kommen, aus der Aura </a:t>
            </a:r>
          </a:p>
          <a:p>
            <a:r>
              <a:rPr lang="de-DE" sz="2000" dirty="0" smtClean="0"/>
              <a:t>Diese feinstofflichen (unsichtbaren) Verunreinigungen  zusammengetragen und in  grobstofflicher (materialisierter, sichtbarer) Form entfernt.</a:t>
            </a:r>
          </a:p>
          <a:p>
            <a:r>
              <a:rPr lang="de-DE" sz="2000" dirty="0" smtClean="0"/>
              <a:t>Meine ewigen </a:t>
            </a:r>
            <a:r>
              <a:rPr lang="de-DE" sz="2000" dirty="0" err="1" smtClean="0"/>
              <a:t>Magengeschüre</a:t>
            </a:r>
            <a:r>
              <a:rPr lang="de-DE" sz="2000" dirty="0" smtClean="0"/>
              <a:t> heilen als eitrige Pickel ab.</a:t>
            </a:r>
          </a:p>
          <a:p>
            <a:endParaRPr lang="de-DE" sz="2000" dirty="0" smtClean="0"/>
          </a:p>
          <a:p>
            <a:endParaRPr lang="de-DE" sz="2000" dirty="0" smtClean="0"/>
          </a:p>
          <a:p>
            <a:endParaRPr lang="de-DE" sz="2000" dirty="0"/>
          </a:p>
        </p:txBody>
      </p:sp>
      <p:pic>
        <p:nvPicPr>
          <p:cNvPr id="9" name="Inhaltsplatzhalter 8" descr="Foto 26.10.17, 03 32 16.jpg"/>
          <p:cNvPicPr>
            <a:picLocks noGrp="1" noChangeAspect="1"/>
          </p:cNvPicPr>
          <p:nvPr>
            <p:ph sz="half" idx="1"/>
          </p:nvPr>
        </p:nvPicPr>
        <p:blipFill>
          <a:blip r:embed="rId2" cstate="print"/>
          <a:stretch>
            <a:fillRect/>
          </a:stretch>
        </p:blipFill>
        <p:spPr>
          <a:xfrm rot="5400000">
            <a:off x="140432" y="1811896"/>
            <a:ext cx="4974704" cy="4032448"/>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Zur Person</a:t>
            </a:r>
            <a:endParaRPr lang="de-DE" dirty="0"/>
          </a:p>
        </p:txBody>
      </p:sp>
      <p:pic>
        <p:nvPicPr>
          <p:cNvPr id="7" name="Inhaltsplatzhalter 6" descr="Wittenburg, Katarina.jpg"/>
          <p:cNvPicPr>
            <a:picLocks noGrp="1" noChangeAspect="1"/>
          </p:cNvPicPr>
          <p:nvPr>
            <p:ph sz="half" idx="1"/>
          </p:nvPr>
        </p:nvPicPr>
        <p:blipFill>
          <a:blip r:embed="rId2" cstate="print"/>
          <a:stretch>
            <a:fillRect/>
          </a:stretch>
        </p:blipFill>
        <p:spPr>
          <a:xfrm>
            <a:off x="967845" y="1600200"/>
            <a:ext cx="3017309" cy="4525963"/>
          </a:xfrm>
        </p:spPr>
      </p:pic>
      <p:sp>
        <p:nvSpPr>
          <p:cNvPr id="6" name="Inhaltsplatzhalter 5"/>
          <p:cNvSpPr>
            <a:spLocks noGrp="1"/>
          </p:cNvSpPr>
          <p:nvPr>
            <p:ph sz="half" idx="2"/>
          </p:nvPr>
        </p:nvSpPr>
        <p:spPr/>
        <p:txBody>
          <a:bodyPr>
            <a:normAutofit lnSpcReduction="10000"/>
          </a:bodyPr>
          <a:lstStyle/>
          <a:p>
            <a:r>
              <a:rPr lang="de-DE" sz="2000" dirty="0"/>
              <a:t>g</a:t>
            </a:r>
            <a:r>
              <a:rPr lang="de-DE" sz="2000" dirty="0" smtClean="0"/>
              <a:t>eb. 1958 in Rostock</a:t>
            </a:r>
          </a:p>
          <a:p>
            <a:r>
              <a:rPr lang="de-DE" sz="2000" dirty="0" smtClean="0"/>
              <a:t>Von Beruf Pharmazieingenieurin</a:t>
            </a:r>
          </a:p>
          <a:p>
            <a:r>
              <a:rPr lang="de-DE" sz="2000" dirty="0" smtClean="0"/>
              <a:t>Selbständige Pharmaberaterin  u. Trainerin für verschiedene Pharmazeutische Unternehmen</a:t>
            </a:r>
          </a:p>
          <a:p>
            <a:r>
              <a:rPr lang="de-DE" sz="2000" dirty="0" smtClean="0"/>
              <a:t>Eigene gesundheitliche Probleme auf Grund der Stoffwechselstörung HPU</a:t>
            </a:r>
          </a:p>
          <a:p>
            <a:r>
              <a:rPr lang="de-DE" sz="2000" dirty="0" smtClean="0"/>
              <a:t>Beschäftigung mit orthomolekularen, naturheilkundlichen und energetischen Therapiemöglichkeiten</a:t>
            </a:r>
          </a:p>
          <a:p>
            <a:r>
              <a:rPr lang="de-DE" sz="2000" dirty="0" smtClean="0"/>
              <a:t>Mehrere Reisen zu den </a:t>
            </a:r>
            <a:r>
              <a:rPr lang="de-DE" sz="2000" dirty="0" err="1" smtClean="0"/>
              <a:t>phillippinischen</a:t>
            </a:r>
            <a:r>
              <a:rPr lang="de-DE" sz="2000" dirty="0" smtClean="0"/>
              <a:t> </a:t>
            </a:r>
            <a:r>
              <a:rPr lang="de-DE" sz="2000" dirty="0" err="1" smtClean="0"/>
              <a:t>Heilern</a:t>
            </a:r>
            <a:endParaRPr lang="de-DE"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Verbesserung der Augenerkrankung</a:t>
            </a:r>
            <a:endParaRPr lang="de-DE" dirty="0"/>
          </a:p>
        </p:txBody>
      </p:sp>
      <p:pic>
        <p:nvPicPr>
          <p:cNvPr id="10" name="Inhaltsplatzhalter 9" descr="Foto 17.10.17, 04 06 26.jpg"/>
          <p:cNvPicPr>
            <a:picLocks noGrp="1" noChangeAspect="1"/>
          </p:cNvPicPr>
          <p:nvPr>
            <p:ph sz="half" idx="2"/>
          </p:nvPr>
        </p:nvPicPr>
        <p:blipFill>
          <a:blip r:embed="rId2" cstate="print"/>
          <a:stretch>
            <a:fillRect/>
          </a:stretch>
        </p:blipFill>
        <p:spPr>
          <a:xfrm>
            <a:off x="4572000" y="2780928"/>
            <a:ext cx="4038600" cy="3028950"/>
          </a:xfrm>
        </p:spPr>
      </p:pic>
      <p:pic>
        <p:nvPicPr>
          <p:cNvPr id="9" name="Inhaltsplatzhalter 8" descr="Foto 17.10.17, 04 05 19.jpg"/>
          <p:cNvPicPr>
            <a:picLocks noGrp="1" noChangeAspect="1"/>
          </p:cNvPicPr>
          <p:nvPr>
            <p:ph sz="half" idx="1"/>
          </p:nvPr>
        </p:nvPicPr>
        <p:blipFill>
          <a:blip r:embed="rId3" cstate="print"/>
          <a:stretch>
            <a:fillRect/>
          </a:stretch>
        </p:blipFill>
        <p:spPr>
          <a:xfrm rot="5400000">
            <a:off x="457200" y="2348706"/>
            <a:ext cx="4038600" cy="302895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Brother Romeos Kirche im Grünen</a:t>
            </a:r>
            <a:endParaRPr lang="de-DE" dirty="0"/>
          </a:p>
        </p:txBody>
      </p:sp>
      <p:pic>
        <p:nvPicPr>
          <p:cNvPr id="5" name="Inhaltsplatzhalter 4" descr="Foto 27.10.17, 08 10 57.jpg"/>
          <p:cNvPicPr>
            <a:picLocks noGrp="1" noChangeAspect="1"/>
          </p:cNvPicPr>
          <p:nvPr>
            <p:ph sz="half" idx="1"/>
          </p:nvPr>
        </p:nvPicPr>
        <p:blipFill>
          <a:blip r:embed="rId2" cstate="print"/>
          <a:stretch>
            <a:fillRect/>
          </a:stretch>
        </p:blipFill>
        <p:spPr>
          <a:xfrm rot="5400000">
            <a:off x="457200" y="2348706"/>
            <a:ext cx="4038600" cy="3028950"/>
          </a:xfrm>
        </p:spPr>
      </p:pic>
      <p:sp>
        <p:nvSpPr>
          <p:cNvPr id="4" name="Inhaltsplatzhalter 3"/>
          <p:cNvSpPr>
            <a:spLocks noGrp="1"/>
          </p:cNvSpPr>
          <p:nvPr>
            <p:ph sz="half" idx="2"/>
          </p:nvPr>
        </p:nvSpPr>
        <p:spPr/>
        <p:txBody>
          <a:bodyPr>
            <a:normAutofit lnSpcReduction="10000"/>
          </a:bodyPr>
          <a:lstStyle/>
          <a:p>
            <a:r>
              <a:rPr lang="de-DE" dirty="0" smtClean="0"/>
              <a:t>Lichtkreuz vor Brother Romeos Haus wurde von französischen Patienten gespendet</a:t>
            </a:r>
          </a:p>
          <a:p>
            <a:r>
              <a:rPr lang="de-DE" dirty="0" smtClean="0"/>
              <a:t>An dieser Stelle möchte Brother Romeo eine Kirche für seine Gemeinde bauen</a:t>
            </a:r>
          </a:p>
          <a:p>
            <a:r>
              <a:rPr lang="de-DE" dirty="0" smtClean="0"/>
              <a:t>Ort für Gebete und Rituale</a:t>
            </a:r>
          </a:p>
          <a:p>
            <a:endParaRPr lang="de-DE"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Rituale</a:t>
            </a:r>
            <a:endParaRPr lang="de-DE" dirty="0"/>
          </a:p>
        </p:txBody>
      </p:sp>
      <p:pic>
        <p:nvPicPr>
          <p:cNvPr id="5" name="Inhaltsplatzhalter 4" descr="Foto 27.10.17, 09 48 00.jpg"/>
          <p:cNvPicPr>
            <a:picLocks noGrp="1" noChangeAspect="1"/>
          </p:cNvPicPr>
          <p:nvPr>
            <p:ph sz="half" idx="1"/>
          </p:nvPr>
        </p:nvPicPr>
        <p:blipFill>
          <a:blip r:embed="rId2" cstate="print"/>
          <a:stretch>
            <a:fillRect/>
          </a:stretch>
        </p:blipFill>
        <p:spPr>
          <a:xfrm rot="5400000">
            <a:off x="313655" y="2205162"/>
            <a:ext cx="4325690" cy="3028950"/>
          </a:xfrm>
        </p:spPr>
      </p:pic>
      <p:sp>
        <p:nvSpPr>
          <p:cNvPr id="4" name="Inhaltsplatzhalter 3"/>
          <p:cNvSpPr>
            <a:spLocks noGrp="1"/>
          </p:cNvSpPr>
          <p:nvPr>
            <p:ph sz="half" idx="2"/>
          </p:nvPr>
        </p:nvSpPr>
        <p:spPr/>
        <p:txBody>
          <a:bodyPr>
            <a:normAutofit/>
          </a:bodyPr>
          <a:lstStyle/>
          <a:p>
            <a:r>
              <a:rPr lang="de-DE" sz="2000" dirty="0" smtClean="0"/>
              <a:t>Von seinem Großvater, hat Brother Romeo die Arbeit mit Ritualen gelehrt bekommen.</a:t>
            </a:r>
          </a:p>
          <a:p>
            <a:r>
              <a:rPr lang="de-DE" sz="2000" dirty="0" smtClean="0"/>
              <a:t>Während Brother Romeo bei der Ausführung der blutigen Geistchirurgie direkt unter der Schirmherrschaft Gottes steht, gibt ihm das sehr viel Kraft und Energie, um viele Patienten hintereinander zu behandeln</a:t>
            </a:r>
          </a:p>
          <a:p>
            <a:r>
              <a:rPr lang="de-DE" sz="2000" dirty="0" smtClean="0"/>
              <a:t>Doch bei Ritualen muss Brother Romeo die Bad Spirits auffordern, den betroffenen Menschen nicht mehr zu belästigen.</a:t>
            </a:r>
            <a:endParaRPr lang="de-DE" sz="2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Der Kampf mit dem Bösen</a:t>
            </a:r>
            <a:endParaRPr lang="de-DE" dirty="0"/>
          </a:p>
        </p:txBody>
      </p:sp>
      <p:pic>
        <p:nvPicPr>
          <p:cNvPr id="5" name="Inhaltsplatzhalter 4" descr="Foto 27.10.17, 10 06 00.jpg"/>
          <p:cNvPicPr>
            <a:picLocks noGrp="1" noChangeAspect="1"/>
          </p:cNvPicPr>
          <p:nvPr>
            <p:ph sz="half" idx="1"/>
          </p:nvPr>
        </p:nvPicPr>
        <p:blipFill>
          <a:blip r:embed="rId2" cstate="print"/>
          <a:stretch>
            <a:fillRect/>
          </a:stretch>
        </p:blipFill>
        <p:spPr>
          <a:xfrm rot="5400000">
            <a:off x="457200" y="2348706"/>
            <a:ext cx="4038600" cy="3028950"/>
          </a:xfrm>
        </p:spPr>
      </p:pic>
      <p:sp>
        <p:nvSpPr>
          <p:cNvPr id="4" name="Inhaltsplatzhalter 3"/>
          <p:cNvSpPr>
            <a:spLocks noGrp="1"/>
          </p:cNvSpPr>
          <p:nvPr>
            <p:ph sz="half" idx="2"/>
          </p:nvPr>
        </p:nvSpPr>
        <p:spPr/>
        <p:txBody>
          <a:bodyPr>
            <a:normAutofit fontScale="62500" lnSpcReduction="20000"/>
          </a:bodyPr>
          <a:lstStyle/>
          <a:p>
            <a:r>
              <a:rPr lang="de-DE" dirty="0" smtClean="0"/>
              <a:t>Mit Gebeten und Opfergaben werden die guten Geister herbei gerufen</a:t>
            </a:r>
          </a:p>
          <a:p>
            <a:r>
              <a:rPr lang="de-DE" dirty="0" smtClean="0"/>
              <a:t>Der Ablauf ist genau geregelt. Es müssen gestimmte Gebete und Gaben erfolgen: ein speziell zubereiteter Reis, ausgewählte Heilpflanzen, ein besonderes Huhn, besondere traditionelle Tabaksorte)</a:t>
            </a:r>
          </a:p>
          <a:p>
            <a:r>
              <a:rPr lang="de-DE" dirty="0" smtClean="0"/>
              <a:t>Im Rahmen der Zeremonie holt Brother Romeo ein Messer und schickt  die Bad Sprits davon</a:t>
            </a:r>
          </a:p>
          <a:p>
            <a:r>
              <a:rPr lang="de-DE" dirty="0" smtClean="0"/>
              <a:t>Dieser Kampf gegen die Bad Spirits ( negative Wesenheiten, Fremdbesetzungen) ist viel anstrengender und gefährlicher als die sonstige Heilarbeit.</a:t>
            </a:r>
          </a:p>
          <a:p>
            <a:pPr>
              <a:buNone/>
            </a:pPr>
            <a:endParaRPr lang="de-DE" dirty="0" smtClean="0"/>
          </a:p>
          <a:p>
            <a:pPr>
              <a:buNone/>
            </a:pPr>
            <a:endParaRPr lang="de-DE"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Lucky Charme - Glücksbringer</a:t>
            </a:r>
            <a:endParaRPr lang="de-DE" dirty="0"/>
          </a:p>
        </p:txBody>
      </p:sp>
      <p:pic>
        <p:nvPicPr>
          <p:cNvPr id="5" name="Inhaltsplatzhalter 4" descr="Foto 27.10.17, 10 19 52.jpg"/>
          <p:cNvPicPr>
            <a:picLocks noGrp="1" noChangeAspect="1"/>
          </p:cNvPicPr>
          <p:nvPr>
            <p:ph sz="half" idx="1"/>
          </p:nvPr>
        </p:nvPicPr>
        <p:blipFill>
          <a:blip r:embed="rId2" cstate="print"/>
          <a:stretch>
            <a:fillRect/>
          </a:stretch>
        </p:blipFill>
        <p:spPr>
          <a:xfrm rot="5400000">
            <a:off x="457200" y="2348706"/>
            <a:ext cx="4038600" cy="3028950"/>
          </a:xfrm>
        </p:spPr>
      </p:pic>
      <p:sp>
        <p:nvSpPr>
          <p:cNvPr id="4" name="Inhaltsplatzhalter 3"/>
          <p:cNvSpPr>
            <a:spLocks noGrp="1"/>
          </p:cNvSpPr>
          <p:nvPr>
            <p:ph sz="half" idx="2"/>
          </p:nvPr>
        </p:nvSpPr>
        <p:spPr/>
        <p:txBody>
          <a:bodyPr>
            <a:normAutofit lnSpcReduction="10000"/>
          </a:bodyPr>
          <a:lstStyle/>
          <a:p>
            <a:r>
              <a:rPr lang="de-DE" dirty="0" smtClean="0"/>
              <a:t>Und tatsächlich bekommen wir während des Rituals noch einen ungewöhnlichen Gast </a:t>
            </a:r>
          </a:p>
          <a:p>
            <a:r>
              <a:rPr lang="de-DE" dirty="0" smtClean="0"/>
              <a:t>Eine Gottesanbeterin gesellt sich zu uns</a:t>
            </a:r>
          </a:p>
          <a:p>
            <a:r>
              <a:rPr lang="de-DE" dirty="0" smtClean="0"/>
              <a:t>Das Insekt ist selten auf den Philippinen und gilt als Glücksbringer – ein gutes Zeichen</a:t>
            </a:r>
            <a:endParaRPr lang="de-DE"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Entfernung von Fremdenergie</a:t>
            </a:r>
            <a:br>
              <a:rPr lang="de-DE" dirty="0" smtClean="0"/>
            </a:br>
            <a:r>
              <a:rPr lang="de-DE" dirty="0" smtClean="0"/>
              <a:t>durch den Heiler John Blanc</a:t>
            </a:r>
            <a:endParaRPr lang="de-DE" dirty="0"/>
          </a:p>
        </p:txBody>
      </p:sp>
      <p:pic>
        <p:nvPicPr>
          <p:cNvPr id="5" name="Inhaltsplatzhalter 4" descr="Philippinen8.jpg"/>
          <p:cNvPicPr>
            <a:picLocks noGrp="1" noChangeAspect="1"/>
          </p:cNvPicPr>
          <p:nvPr>
            <p:ph sz="half" idx="1"/>
          </p:nvPr>
        </p:nvPicPr>
        <p:blipFill>
          <a:blip r:embed="rId2" cstate="print"/>
          <a:stretch>
            <a:fillRect/>
          </a:stretch>
        </p:blipFill>
        <p:spPr>
          <a:xfrm>
            <a:off x="457200" y="2348706"/>
            <a:ext cx="4038600" cy="3028950"/>
          </a:xfrm>
        </p:spPr>
      </p:pic>
      <p:sp>
        <p:nvSpPr>
          <p:cNvPr id="4" name="Inhaltsplatzhalter 3"/>
          <p:cNvSpPr>
            <a:spLocks noGrp="1"/>
          </p:cNvSpPr>
          <p:nvPr>
            <p:ph sz="half" idx="2"/>
          </p:nvPr>
        </p:nvSpPr>
        <p:spPr/>
        <p:txBody>
          <a:bodyPr>
            <a:normAutofit/>
          </a:bodyPr>
          <a:lstStyle/>
          <a:p>
            <a:r>
              <a:rPr lang="de-DE" sz="2000" dirty="0" smtClean="0"/>
              <a:t>Geschichte einer tödlichen Bedrohung durch den eigenen Vater, Messerangriff im Halsbereich als Kind erlebt</a:t>
            </a:r>
          </a:p>
          <a:p>
            <a:r>
              <a:rPr lang="de-DE" sz="2000" dirty="0" smtClean="0"/>
              <a:t>Jahrelange Depressionen bis zur Arbeitsunfähigkeit, sehr laute poltrige Art</a:t>
            </a:r>
          </a:p>
          <a:p>
            <a:r>
              <a:rPr lang="de-DE" sz="2000" dirty="0" smtClean="0"/>
              <a:t>Nach Entnahme der Fremdenergie war der Mann wie verwandelt, wie ein anderer Mensch, einfach glücklicher, eine große Last war von ihm abgefallen</a:t>
            </a:r>
            <a:endParaRPr lang="de-DE"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de-DE" dirty="0" smtClean="0"/>
              <a:t>Erinnerung an John Blanc</a:t>
            </a:r>
            <a:endParaRPr lang="de-DE" dirty="0"/>
          </a:p>
        </p:txBody>
      </p:sp>
      <p:pic>
        <p:nvPicPr>
          <p:cNvPr id="9" name="Bildplatzhalter 8" descr="Philippinen(3).jpg"/>
          <p:cNvPicPr>
            <a:picLocks noGrp="1" noChangeAspect="1"/>
          </p:cNvPicPr>
          <p:nvPr>
            <p:ph type="pic" idx="1"/>
          </p:nvPr>
        </p:nvPicPr>
        <p:blipFill>
          <a:blip r:embed="rId2" cstate="print"/>
          <a:srcRect/>
          <a:stretch>
            <a:fillRect/>
          </a:stretch>
        </p:blipFill>
        <p:spPr/>
      </p:pic>
      <p:sp>
        <p:nvSpPr>
          <p:cNvPr id="8" name="Textplatzhalter 7"/>
          <p:cNvSpPr>
            <a:spLocks noGrp="1"/>
          </p:cNvSpPr>
          <p:nvPr>
            <p:ph type="body" sz="half" idx="2"/>
          </p:nvPr>
        </p:nvSpPr>
        <p:spPr/>
        <p:txBody>
          <a:bodyPr/>
          <a:lstStyle/>
          <a:p>
            <a:r>
              <a:rPr lang="de-DE" dirty="0" smtClean="0"/>
              <a:t>John öffnet  aus Entfernung  den Körper eines Patienten mit meiner Hand</a:t>
            </a:r>
            <a:endParaRPr lang="de-DE"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smtClean="0"/>
              <a:t>Luftschnitt</a:t>
            </a:r>
            <a:endParaRPr lang="de-DE" dirty="0"/>
          </a:p>
        </p:txBody>
      </p:sp>
      <p:pic>
        <p:nvPicPr>
          <p:cNvPr id="10" name="Inhaltsplatzhalter 9" descr="Behandlg.1, Ilse, sichtbare Zeichen.JPG"/>
          <p:cNvPicPr>
            <a:picLocks noGrp="1" noChangeAspect="1"/>
          </p:cNvPicPr>
          <p:nvPr>
            <p:ph idx="1"/>
          </p:nvPr>
        </p:nvPicPr>
        <p:blipFill>
          <a:blip r:embed="rId2" cstate="print"/>
          <a:stretch>
            <a:fillRect/>
          </a:stretch>
        </p:blipFill>
        <p:spPr>
          <a:xfrm>
            <a:off x="1554691" y="1600200"/>
            <a:ext cx="6034617" cy="452596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fontScale="90000"/>
          </a:bodyPr>
          <a:lstStyle/>
          <a:p>
            <a:r>
              <a:rPr lang="de-DE" dirty="0" smtClean="0"/>
              <a:t>Traumata -Störungen </a:t>
            </a:r>
            <a:r>
              <a:rPr lang="de-DE" smtClean="0"/>
              <a:t>im Energiefeld </a:t>
            </a:r>
            <a:endParaRPr lang="de-DE" dirty="0"/>
          </a:p>
        </p:txBody>
      </p:sp>
      <p:pic>
        <p:nvPicPr>
          <p:cNvPr id="8" name="Bildplatzhalter 7" descr="philippinen1.jpg"/>
          <p:cNvPicPr>
            <a:picLocks noGrp="1" noChangeAspect="1"/>
          </p:cNvPicPr>
          <p:nvPr>
            <p:ph sz="half" idx="1"/>
          </p:nvPr>
        </p:nvPicPr>
        <p:blipFill>
          <a:blip r:embed="rId2" cstate="print"/>
          <a:stretch>
            <a:fillRect/>
          </a:stretch>
        </p:blipFill>
        <p:spPr>
          <a:xfrm>
            <a:off x="779264" y="1600200"/>
            <a:ext cx="3394472" cy="4525963"/>
          </a:xfrm>
        </p:spPr>
      </p:pic>
      <p:sp>
        <p:nvSpPr>
          <p:cNvPr id="9" name="Inhaltsplatzhalter 8"/>
          <p:cNvSpPr>
            <a:spLocks noGrp="1"/>
          </p:cNvSpPr>
          <p:nvPr>
            <p:ph sz="half" idx="2"/>
          </p:nvPr>
        </p:nvSpPr>
        <p:spPr/>
        <p:txBody>
          <a:bodyPr>
            <a:normAutofit lnSpcReduction="10000"/>
          </a:bodyPr>
          <a:lstStyle/>
          <a:p>
            <a:r>
              <a:rPr lang="de-DE" sz="2000" dirty="0" smtClean="0"/>
              <a:t>Traumata hinterlassen nahezu </a:t>
            </a:r>
            <a:r>
              <a:rPr lang="de-DE" sz="2000" dirty="0" err="1" smtClean="0"/>
              <a:t>unauslöschbare</a:t>
            </a:r>
            <a:r>
              <a:rPr lang="de-DE" sz="2000" dirty="0" smtClean="0"/>
              <a:t> Signaturen im Energiefeld des Körpers, die die Heiler wahrnehmen können.</a:t>
            </a:r>
          </a:p>
          <a:p>
            <a:r>
              <a:rPr lang="de-DE" sz="2000" dirty="0" smtClean="0"/>
              <a:t>Diese Traumata können die Gesundheit eines Menschen ein </a:t>
            </a:r>
            <a:r>
              <a:rPr lang="de-DE" sz="2000" dirty="0" err="1" smtClean="0"/>
              <a:t>lebenlang</a:t>
            </a:r>
            <a:r>
              <a:rPr lang="de-DE" sz="2000" dirty="0" smtClean="0"/>
              <a:t> beeinträchtigen.</a:t>
            </a:r>
          </a:p>
          <a:p>
            <a:r>
              <a:rPr lang="de-DE" sz="2000" dirty="0" smtClean="0"/>
              <a:t>Den </a:t>
            </a:r>
            <a:r>
              <a:rPr lang="de-DE" sz="2000" dirty="0" err="1" smtClean="0"/>
              <a:t>Heilern</a:t>
            </a:r>
            <a:r>
              <a:rPr lang="de-DE" sz="2000" dirty="0" smtClean="0"/>
              <a:t> zu folge ist es möglich sich von dieser Last zu befreien mittels Energieheilung</a:t>
            </a:r>
          </a:p>
          <a:p>
            <a:r>
              <a:rPr lang="de-DE" sz="2000" dirty="0" smtClean="0"/>
              <a:t>Dabei helfen: Fasten, Beten, Meditation, bestimmte Heilpflanzen oder auch bestimmte Mikronährstoffe, die </a:t>
            </a:r>
            <a:r>
              <a:rPr lang="de-DE" sz="2000" smtClean="0"/>
              <a:t>Gehirnstoffwechsel verbessern</a:t>
            </a:r>
            <a:endParaRPr lang="de-DE" sz="2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fontScale="90000"/>
          </a:bodyPr>
          <a:lstStyle/>
          <a:p>
            <a:r>
              <a:rPr lang="de-DE" dirty="0" smtClean="0"/>
              <a:t>Geistchirurgie – ein ganzheitliches Heilungsgeschehen</a:t>
            </a:r>
            <a:endParaRPr lang="de-DE" dirty="0"/>
          </a:p>
        </p:txBody>
      </p:sp>
      <p:pic>
        <p:nvPicPr>
          <p:cNvPr id="9" name="Bildplatzhalter 8" descr="philippinen2.jpg"/>
          <p:cNvPicPr>
            <a:picLocks noGrp="1" noChangeAspect="1"/>
          </p:cNvPicPr>
          <p:nvPr>
            <p:ph sz="half" idx="1"/>
          </p:nvPr>
        </p:nvPicPr>
        <p:blipFill>
          <a:blip r:embed="rId2" cstate="print"/>
          <a:stretch>
            <a:fillRect/>
          </a:stretch>
        </p:blipFill>
        <p:spPr>
          <a:xfrm>
            <a:off x="457200" y="2348706"/>
            <a:ext cx="4038600" cy="3028950"/>
          </a:xfrm>
        </p:spPr>
      </p:pic>
      <p:sp>
        <p:nvSpPr>
          <p:cNvPr id="7" name="Inhaltsplatzhalter 6"/>
          <p:cNvSpPr>
            <a:spLocks noGrp="1"/>
          </p:cNvSpPr>
          <p:nvPr>
            <p:ph sz="half" idx="2"/>
          </p:nvPr>
        </p:nvSpPr>
        <p:spPr/>
        <p:txBody>
          <a:bodyPr>
            <a:normAutofit fontScale="92500" lnSpcReduction="20000"/>
          </a:bodyPr>
          <a:lstStyle/>
          <a:p>
            <a:r>
              <a:rPr lang="de-DE" dirty="0" smtClean="0"/>
              <a:t>umfasst alle Dimensionen des Menschseins </a:t>
            </a:r>
          </a:p>
          <a:p>
            <a:r>
              <a:rPr lang="de-DE" dirty="0" smtClean="0"/>
              <a:t>Körper-Geist-Seele- </a:t>
            </a:r>
            <a:r>
              <a:rPr lang="de-DE" dirty="0" err="1" smtClean="0"/>
              <a:t>Spriritualität</a:t>
            </a:r>
            <a:endParaRPr lang="de-DE" dirty="0" smtClean="0"/>
          </a:p>
          <a:p>
            <a:r>
              <a:rPr lang="de-DE" dirty="0" smtClean="0"/>
              <a:t>Es ist nicht etwa eine andere Art schulmedizinischer OP</a:t>
            </a:r>
          </a:p>
          <a:p>
            <a:r>
              <a:rPr lang="de-DE" dirty="0" smtClean="0"/>
              <a:t>Dabei werden hochkarätige Energiefelder übertragen, die im kranken Körper aus Chaos( Krankheit) wieder Ordnung (Heilung) bilden</a:t>
            </a:r>
            <a:endParaRPr lang="de-DE"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blutige Geistchirurgie</a:t>
            </a:r>
            <a:endParaRPr lang="de-DE" dirty="0"/>
          </a:p>
        </p:txBody>
      </p:sp>
      <p:pic>
        <p:nvPicPr>
          <p:cNvPr id="5" name="Inhaltsplatzhalter 4" descr="Foto 04.02.18, 17 07 14.jpg"/>
          <p:cNvPicPr>
            <a:picLocks noGrp="1" noChangeAspect="1"/>
          </p:cNvPicPr>
          <p:nvPr>
            <p:ph sz="half" idx="1"/>
          </p:nvPr>
        </p:nvPicPr>
        <p:blipFill>
          <a:blip r:embed="rId2" cstate="print"/>
          <a:stretch>
            <a:fillRect/>
          </a:stretch>
        </p:blipFill>
        <p:spPr>
          <a:xfrm rot="5400000">
            <a:off x="457200" y="2348706"/>
            <a:ext cx="4038600" cy="3028950"/>
          </a:xfrm>
        </p:spPr>
      </p:pic>
      <p:sp>
        <p:nvSpPr>
          <p:cNvPr id="4" name="Inhaltsplatzhalter 3"/>
          <p:cNvSpPr>
            <a:spLocks noGrp="1"/>
          </p:cNvSpPr>
          <p:nvPr>
            <p:ph sz="half" idx="2"/>
          </p:nvPr>
        </p:nvSpPr>
        <p:spPr/>
        <p:txBody>
          <a:bodyPr>
            <a:normAutofit lnSpcReduction="10000"/>
          </a:bodyPr>
          <a:lstStyle/>
          <a:p>
            <a:r>
              <a:rPr lang="de-DE" sz="2000" dirty="0" smtClean="0"/>
              <a:t>Ein besonderes Phänomen auf den </a:t>
            </a:r>
            <a:r>
              <a:rPr lang="de-DE" sz="2000" dirty="0" err="1" smtClean="0"/>
              <a:t>Phillippinen</a:t>
            </a:r>
            <a:r>
              <a:rPr lang="de-DE" sz="2000" dirty="0" smtClean="0"/>
              <a:t> ist die blutige Geistchirurgie, zu der einige besonders begnadete Heiler fähig sind </a:t>
            </a:r>
          </a:p>
          <a:p>
            <a:r>
              <a:rPr lang="de-DE" sz="2000" dirty="0" smtClean="0"/>
              <a:t>Mittlerweile sind viele Artikel und Bücher darüber erschienen</a:t>
            </a:r>
          </a:p>
          <a:p>
            <a:r>
              <a:rPr lang="de-DE" sz="2000" dirty="0" smtClean="0"/>
              <a:t>Der Vorwurf des Betrugs </a:t>
            </a:r>
            <a:r>
              <a:rPr lang="de-DE" sz="2000" dirty="0" err="1" smtClean="0"/>
              <a:t>mußte</a:t>
            </a:r>
            <a:r>
              <a:rPr lang="de-DE" sz="2000" dirty="0" smtClean="0"/>
              <a:t> fallen gelassen, die </a:t>
            </a:r>
            <a:r>
              <a:rPr lang="de-DE" sz="2000" dirty="0" err="1" smtClean="0"/>
              <a:t>Phillippinische</a:t>
            </a:r>
            <a:r>
              <a:rPr lang="de-DE" sz="2000" dirty="0" smtClean="0"/>
              <a:t> Polizei und Ärzte in Top-Instituten haben das Phänomen untersucht</a:t>
            </a:r>
          </a:p>
          <a:p>
            <a:r>
              <a:rPr lang="de-DE" sz="2000" dirty="0" smtClean="0"/>
              <a:t>Ein paranormaler Vorgang, den wir mit unserem heutigen Wissen nicht erklären können.</a:t>
            </a:r>
            <a:endParaRPr lang="de-DE" sz="2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de-DE" dirty="0" smtClean="0"/>
              <a:t>Heilung ist immer möglich</a:t>
            </a:r>
            <a:endParaRPr lang="de-DE" dirty="0"/>
          </a:p>
        </p:txBody>
      </p:sp>
      <p:sp>
        <p:nvSpPr>
          <p:cNvPr id="7" name="Textplatzhalter 6"/>
          <p:cNvSpPr>
            <a:spLocks noGrp="1"/>
          </p:cNvSpPr>
          <p:nvPr>
            <p:ph type="body" idx="1"/>
          </p:nvPr>
        </p:nvSpPr>
        <p:spPr/>
        <p:txBody>
          <a:bodyPr/>
          <a:lstStyle/>
          <a:p>
            <a:endParaRPr lang="de-DE"/>
          </a:p>
        </p:txBody>
      </p:sp>
      <p:pic>
        <p:nvPicPr>
          <p:cNvPr id="5" name="Bildplatzhalter 4" descr="philippinen3.jpg"/>
          <p:cNvPicPr>
            <a:picLocks noGrp="1" noChangeAspect="1"/>
          </p:cNvPicPr>
          <p:nvPr>
            <p:ph sz="half" idx="2"/>
          </p:nvPr>
        </p:nvPicPr>
        <p:blipFill>
          <a:blip r:embed="rId2" cstate="print"/>
          <a:stretch>
            <a:fillRect/>
          </a:stretch>
        </p:blipFill>
        <p:spPr>
          <a:xfrm>
            <a:off x="467544" y="2204864"/>
            <a:ext cx="4040188" cy="3030141"/>
          </a:xfrm>
        </p:spPr>
      </p:pic>
      <p:sp>
        <p:nvSpPr>
          <p:cNvPr id="8" name="Textplatzhalter 7"/>
          <p:cNvSpPr>
            <a:spLocks noGrp="1"/>
          </p:cNvSpPr>
          <p:nvPr>
            <p:ph type="body" sz="quarter" idx="3"/>
          </p:nvPr>
        </p:nvSpPr>
        <p:spPr/>
        <p:txBody>
          <a:bodyPr/>
          <a:lstStyle/>
          <a:p>
            <a:endParaRPr lang="de-DE"/>
          </a:p>
        </p:txBody>
      </p:sp>
      <p:sp>
        <p:nvSpPr>
          <p:cNvPr id="9" name="Inhaltsplatzhalter 8"/>
          <p:cNvSpPr>
            <a:spLocks noGrp="1"/>
          </p:cNvSpPr>
          <p:nvPr>
            <p:ph sz="quarter" idx="4"/>
          </p:nvPr>
        </p:nvSpPr>
        <p:spPr/>
        <p:txBody>
          <a:bodyPr>
            <a:normAutofit lnSpcReduction="10000"/>
          </a:bodyPr>
          <a:lstStyle/>
          <a:p>
            <a:r>
              <a:rPr lang="de-DE" dirty="0" smtClean="0"/>
              <a:t>Selbst in scheinbar aussichtslosen Fällen ist Heilung möglich</a:t>
            </a:r>
          </a:p>
          <a:p>
            <a:r>
              <a:rPr lang="de-DE" dirty="0" smtClean="0"/>
              <a:t>Jede Krankheit und Störung, inoperable Tumore, chronische aussichtslose Leiden, </a:t>
            </a:r>
            <a:r>
              <a:rPr lang="de-DE" dirty="0" err="1" smtClean="0"/>
              <a:t>Erschöpfungszustän</a:t>
            </a:r>
            <a:r>
              <a:rPr lang="de-DE" dirty="0" smtClean="0"/>
              <a:t>-de, Rheuma, Krebs oder Spätfolgen von Unfällen lassen sich wirksam behandeln.</a:t>
            </a:r>
            <a:endParaRPr lang="de-DE"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de-DE" dirty="0" smtClean="0"/>
              <a:t>Geistchirurgie – eine sanfte Heilmethode</a:t>
            </a:r>
            <a:endParaRPr lang="de-DE" dirty="0"/>
          </a:p>
        </p:txBody>
      </p:sp>
      <p:pic>
        <p:nvPicPr>
          <p:cNvPr id="6" name="Bildplatzhalter 5" descr="philippinen4.jpg"/>
          <p:cNvPicPr>
            <a:picLocks noGrp="1" noChangeAspect="1"/>
          </p:cNvPicPr>
          <p:nvPr>
            <p:ph sz="half" idx="1"/>
          </p:nvPr>
        </p:nvPicPr>
        <p:blipFill>
          <a:blip r:embed="rId2" cstate="print"/>
          <a:stretch>
            <a:fillRect/>
          </a:stretch>
        </p:blipFill>
        <p:spPr>
          <a:xfrm>
            <a:off x="457200" y="2348706"/>
            <a:ext cx="4038600" cy="3028950"/>
          </a:xfrm>
        </p:spPr>
      </p:pic>
      <p:sp>
        <p:nvSpPr>
          <p:cNvPr id="7" name="Inhaltsplatzhalter 6"/>
          <p:cNvSpPr>
            <a:spLocks noGrp="1"/>
          </p:cNvSpPr>
          <p:nvPr>
            <p:ph sz="half" idx="2"/>
          </p:nvPr>
        </p:nvSpPr>
        <p:spPr/>
        <p:txBody>
          <a:bodyPr/>
          <a:lstStyle/>
          <a:p>
            <a:r>
              <a:rPr lang="de-DE" dirty="0" smtClean="0"/>
              <a:t>Keine Narben</a:t>
            </a:r>
          </a:p>
          <a:p>
            <a:r>
              <a:rPr lang="de-DE" dirty="0" smtClean="0"/>
              <a:t>Keine Schmerzen</a:t>
            </a:r>
          </a:p>
          <a:p>
            <a:r>
              <a:rPr lang="de-DE" dirty="0" smtClean="0"/>
              <a:t>Keine Beschädigung</a:t>
            </a:r>
          </a:p>
          <a:p>
            <a:r>
              <a:rPr lang="de-DE" dirty="0" smtClean="0"/>
              <a:t>Keine lange </a:t>
            </a:r>
            <a:r>
              <a:rPr lang="de-DE" dirty="0" err="1" smtClean="0"/>
              <a:t>Rekonvalenszenz</a:t>
            </a:r>
            <a:endParaRPr lang="de-DE" dirty="0" smtClean="0"/>
          </a:p>
          <a:p>
            <a:r>
              <a:rPr lang="de-DE" dirty="0" smtClean="0"/>
              <a:t>Keine Nebenwirkungen</a:t>
            </a:r>
            <a:endParaRPr lang="de-DE"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Hoffnung auch in aussichtslosen Fällen</a:t>
            </a:r>
            <a:endParaRPr lang="de-DE" dirty="0"/>
          </a:p>
        </p:txBody>
      </p:sp>
      <p:sp>
        <p:nvSpPr>
          <p:cNvPr id="6" name="Textplatzhalter 5"/>
          <p:cNvSpPr>
            <a:spLocks noGrp="1"/>
          </p:cNvSpPr>
          <p:nvPr>
            <p:ph type="body" idx="1"/>
          </p:nvPr>
        </p:nvSpPr>
        <p:spPr/>
        <p:txBody>
          <a:bodyPr/>
          <a:lstStyle/>
          <a:p>
            <a:endParaRPr lang="de-DE"/>
          </a:p>
        </p:txBody>
      </p:sp>
      <p:pic>
        <p:nvPicPr>
          <p:cNvPr id="5" name="Bildplatzhalter 4" descr="Philippinen (2).jpg"/>
          <p:cNvPicPr>
            <a:picLocks noGrp="1" noChangeAspect="1"/>
          </p:cNvPicPr>
          <p:nvPr>
            <p:ph sz="half" idx="2"/>
          </p:nvPr>
        </p:nvPicPr>
        <p:blipFill>
          <a:blip r:embed="rId2" cstate="print"/>
          <a:stretch>
            <a:fillRect/>
          </a:stretch>
        </p:blipFill>
        <p:spPr>
          <a:xfrm>
            <a:off x="457200" y="2635448"/>
            <a:ext cx="4040188" cy="3030141"/>
          </a:xfrm>
        </p:spPr>
      </p:pic>
      <p:sp>
        <p:nvSpPr>
          <p:cNvPr id="7" name="Textplatzhalter 6"/>
          <p:cNvSpPr>
            <a:spLocks noGrp="1"/>
          </p:cNvSpPr>
          <p:nvPr>
            <p:ph type="body" sz="quarter" idx="3"/>
          </p:nvPr>
        </p:nvSpPr>
        <p:spPr/>
        <p:txBody>
          <a:bodyPr/>
          <a:lstStyle/>
          <a:p>
            <a:endParaRPr lang="de-DE"/>
          </a:p>
        </p:txBody>
      </p:sp>
      <p:sp>
        <p:nvSpPr>
          <p:cNvPr id="8" name="Inhaltsplatzhalter 7"/>
          <p:cNvSpPr>
            <a:spLocks noGrp="1"/>
          </p:cNvSpPr>
          <p:nvPr>
            <p:ph sz="quarter" idx="4"/>
          </p:nvPr>
        </p:nvSpPr>
        <p:spPr/>
        <p:txBody>
          <a:bodyPr/>
          <a:lstStyle/>
          <a:p>
            <a:r>
              <a:rPr lang="de-DE" dirty="0" smtClean="0"/>
              <a:t>Patient mit Prostatakarzinom</a:t>
            </a:r>
            <a:endParaRPr lang="de-DE"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Vergleich Christentum</a:t>
            </a:r>
            <a:endParaRPr lang="de-DE" dirty="0"/>
          </a:p>
        </p:txBody>
      </p:sp>
      <p:sp>
        <p:nvSpPr>
          <p:cNvPr id="3" name="Textplatzhalter 2"/>
          <p:cNvSpPr>
            <a:spLocks noGrp="1"/>
          </p:cNvSpPr>
          <p:nvPr>
            <p:ph type="body" idx="1"/>
          </p:nvPr>
        </p:nvSpPr>
        <p:spPr/>
        <p:txBody>
          <a:bodyPr/>
          <a:lstStyle/>
          <a:p>
            <a:r>
              <a:rPr lang="de-DE" dirty="0" smtClean="0"/>
              <a:t>Europa</a:t>
            </a:r>
            <a:endParaRPr lang="de-DE" dirty="0"/>
          </a:p>
        </p:txBody>
      </p:sp>
      <p:sp>
        <p:nvSpPr>
          <p:cNvPr id="4" name="Inhaltsplatzhalter 3"/>
          <p:cNvSpPr>
            <a:spLocks noGrp="1"/>
          </p:cNvSpPr>
          <p:nvPr>
            <p:ph sz="half" idx="2"/>
          </p:nvPr>
        </p:nvSpPr>
        <p:spPr/>
        <p:txBody>
          <a:bodyPr>
            <a:normAutofit/>
          </a:bodyPr>
          <a:lstStyle/>
          <a:p>
            <a:r>
              <a:rPr lang="de-DE" sz="1800" dirty="0" smtClean="0"/>
              <a:t>Christentum geteilt in Katholische, Evangelische, griechisch-orthodoxe Kirche</a:t>
            </a:r>
          </a:p>
          <a:p>
            <a:r>
              <a:rPr lang="de-DE" sz="1800" dirty="0" smtClean="0"/>
              <a:t>Gottesbild strafend, angstbesetzt (Vertreibung aus dem Paradies nach dem Sündenfall)</a:t>
            </a:r>
          </a:p>
          <a:p>
            <a:r>
              <a:rPr lang="de-DE" sz="1800" dirty="0" smtClean="0"/>
              <a:t>Predigten, Lehre, oft belehrend</a:t>
            </a:r>
          </a:p>
          <a:p>
            <a:r>
              <a:rPr lang="de-DE" sz="1800" dirty="0" smtClean="0"/>
              <a:t>Kopfgesteuert- Deal mit Gott</a:t>
            </a:r>
          </a:p>
          <a:p>
            <a:r>
              <a:rPr lang="de-DE" sz="1800" dirty="0" smtClean="0"/>
              <a:t>Viele Menschen wenden sich ab</a:t>
            </a:r>
          </a:p>
          <a:p>
            <a:pPr>
              <a:buNone/>
            </a:pPr>
            <a:endParaRPr lang="de-DE" sz="1800" dirty="0" smtClean="0"/>
          </a:p>
          <a:p>
            <a:pPr>
              <a:buNone/>
            </a:pPr>
            <a:r>
              <a:rPr lang="de-DE" sz="1800" dirty="0" smtClean="0"/>
              <a:t>      </a:t>
            </a:r>
          </a:p>
          <a:p>
            <a:pPr>
              <a:buNone/>
            </a:pPr>
            <a:endParaRPr lang="de-DE" sz="1800" dirty="0" smtClean="0"/>
          </a:p>
        </p:txBody>
      </p:sp>
      <p:sp>
        <p:nvSpPr>
          <p:cNvPr id="5" name="Textplatzhalter 4"/>
          <p:cNvSpPr>
            <a:spLocks noGrp="1"/>
          </p:cNvSpPr>
          <p:nvPr>
            <p:ph type="body" sz="quarter" idx="3"/>
          </p:nvPr>
        </p:nvSpPr>
        <p:spPr/>
        <p:txBody>
          <a:bodyPr/>
          <a:lstStyle/>
          <a:p>
            <a:r>
              <a:rPr lang="de-DE" dirty="0" smtClean="0"/>
              <a:t>Philippinen</a:t>
            </a:r>
            <a:endParaRPr lang="de-DE" dirty="0"/>
          </a:p>
        </p:txBody>
      </p:sp>
      <p:sp>
        <p:nvSpPr>
          <p:cNvPr id="6" name="Inhaltsplatzhalter 5"/>
          <p:cNvSpPr>
            <a:spLocks noGrp="1"/>
          </p:cNvSpPr>
          <p:nvPr>
            <p:ph sz="quarter" idx="4"/>
          </p:nvPr>
        </p:nvSpPr>
        <p:spPr/>
        <p:txBody>
          <a:bodyPr/>
          <a:lstStyle/>
          <a:p>
            <a:r>
              <a:rPr lang="de-DE" sz="1800" dirty="0" smtClean="0"/>
              <a:t>Einziges christliches Land in Asien, Katholizismus mit Elementen des Schamanismus und Spiritismus</a:t>
            </a:r>
          </a:p>
          <a:p>
            <a:r>
              <a:rPr lang="de-DE" sz="1800" dirty="0" smtClean="0"/>
              <a:t>Gottesbild liebevoll, Urvertrauen (in der größten Not erhalte ich Hilfe)</a:t>
            </a:r>
          </a:p>
          <a:p>
            <a:r>
              <a:rPr lang="de-DE" sz="1800" dirty="0" smtClean="0"/>
              <a:t>Heilung ist auch eine Aufgabe der Kirche</a:t>
            </a:r>
          </a:p>
          <a:p>
            <a:r>
              <a:rPr lang="de-DE" sz="1800" dirty="0" smtClean="0"/>
              <a:t>Glaube aus tiefstem Herzen heraus</a:t>
            </a:r>
          </a:p>
          <a:p>
            <a:r>
              <a:rPr lang="de-DE" sz="1800" dirty="0" smtClean="0"/>
              <a:t>Lebendiger Glaube</a:t>
            </a:r>
          </a:p>
          <a:p>
            <a:endParaRPr lang="de-DE"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fontScale="90000"/>
          </a:bodyPr>
          <a:lstStyle/>
          <a:p>
            <a:r>
              <a:rPr lang="de-DE" dirty="0" smtClean="0"/>
              <a:t>Ist Erleuchtung nur für einige Auserwählte möglich?</a:t>
            </a:r>
            <a:endParaRPr lang="de-DE" dirty="0"/>
          </a:p>
        </p:txBody>
      </p:sp>
      <p:pic>
        <p:nvPicPr>
          <p:cNvPr id="10" name="Inhaltsplatzhalter 9" descr="Foto 05.02.18, 13 22 34.jpg"/>
          <p:cNvPicPr>
            <a:picLocks noGrp="1" noChangeAspect="1"/>
          </p:cNvPicPr>
          <p:nvPr>
            <p:ph sz="half" idx="1"/>
          </p:nvPr>
        </p:nvPicPr>
        <p:blipFill>
          <a:blip r:embed="rId2" cstate="print"/>
          <a:stretch>
            <a:fillRect/>
          </a:stretch>
        </p:blipFill>
        <p:spPr>
          <a:xfrm rot="5400000">
            <a:off x="457200" y="2348706"/>
            <a:ext cx="4038600" cy="3028950"/>
          </a:xfrm>
        </p:spPr>
      </p:pic>
      <p:sp>
        <p:nvSpPr>
          <p:cNvPr id="9" name="Inhaltsplatzhalter 8"/>
          <p:cNvSpPr>
            <a:spLocks noGrp="1"/>
          </p:cNvSpPr>
          <p:nvPr>
            <p:ph sz="half" idx="2"/>
          </p:nvPr>
        </p:nvSpPr>
        <p:spPr/>
        <p:txBody>
          <a:bodyPr>
            <a:normAutofit lnSpcReduction="10000"/>
          </a:bodyPr>
          <a:lstStyle/>
          <a:p>
            <a:r>
              <a:rPr lang="de-DE" sz="2000" dirty="0" smtClean="0"/>
              <a:t>Gemeinschaftprojekt Neurowissenschaft und Ethnologe /Schamanismus zum Thema Zellgesundheit</a:t>
            </a:r>
          </a:p>
          <a:p>
            <a:r>
              <a:rPr lang="de-DE" sz="2000" dirty="0" smtClean="0"/>
              <a:t>5-Stufen-Programm, welches die wirkungsvollsten Methoden beider Disziplinen vereint</a:t>
            </a:r>
          </a:p>
          <a:p>
            <a:r>
              <a:rPr lang="de-DE" sz="2000" dirty="0" smtClean="0"/>
              <a:t>Mit Ernährungsweise und Körperübungen, Mentaltraining können Gehirnzellen aktiviert werden, die in Folge von Stress zerstört wurden</a:t>
            </a:r>
          </a:p>
          <a:p>
            <a:r>
              <a:rPr lang="de-DE" sz="2000" dirty="0" smtClean="0"/>
              <a:t>Fasten, Beten, Meditation aber auch spezielle Nährstoffe </a:t>
            </a:r>
            <a:r>
              <a:rPr lang="de-DE" sz="2000" dirty="0" err="1" smtClean="0"/>
              <a:t>z.B</a:t>
            </a:r>
            <a:r>
              <a:rPr lang="de-DE" sz="2000" dirty="0" smtClean="0"/>
              <a:t> DHA werden empfohlen</a:t>
            </a:r>
            <a:endParaRPr lang="de-DE" sz="2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DHA - einer der wichtigste Nährstoff für Gehirn</a:t>
            </a:r>
            <a:endParaRPr lang="de-DE" dirty="0"/>
          </a:p>
        </p:txBody>
      </p:sp>
      <p:pic>
        <p:nvPicPr>
          <p:cNvPr id="5" name="Inhaltsplatzhalter 4" descr="Foto 05.02.18, 16 05 22.jpg"/>
          <p:cNvPicPr>
            <a:picLocks noGrp="1" noChangeAspect="1"/>
          </p:cNvPicPr>
          <p:nvPr>
            <p:ph sz="half" idx="1"/>
          </p:nvPr>
        </p:nvPicPr>
        <p:blipFill>
          <a:blip r:embed="rId2" cstate="print"/>
          <a:stretch>
            <a:fillRect/>
          </a:stretch>
        </p:blipFill>
        <p:spPr>
          <a:xfrm rot="5400000">
            <a:off x="457200" y="2348706"/>
            <a:ext cx="4038600" cy="3028950"/>
          </a:xfrm>
        </p:spPr>
      </p:pic>
      <p:sp>
        <p:nvSpPr>
          <p:cNvPr id="4" name="Inhaltsplatzhalter 3"/>
          <p:cNvSpPr>
            <a:spLocks noGrp="1"/>
          </p:cNvSpPr>
          <p:nvPr>
            <p:ph sz="half" idx="2"/>
          </p:nvPr>
        </p:nvSpPr>
        <p:spPr/>
        <p:txBody>
          <a:bodyPr>
            <a:normAutofit/>
          </a:bodyPr>
          <a:lstStyle/>
          <a:p>
            <a:r>
              <a:rPr lang="de-DE" sz="2000" dirty="0" err="1" smtClean="0"/>
              <a:t>Docosahexaensäure</a:t>
            </a:r>
            <a:r>
              <a:rPr lang="de-DE" sz="2000" dirty="0" smtClean="0"/>
              <a:t> (DHA) ist unverzichtbar und muss über die Nahrung aufgenommen werden</a:t>
            </a:r>
          </a:p>
          <a:p>
            <a:r>
              <a:rPr lang="de-DE" sz="2000" dirty="0" smtClean="0"/>
              <a:t>Quelle- Kaltwasserfische</a:t>
            </a:r>
          </a:p>
          <a:p>
            <a:r>
              <a:rPr lang="de-DE" sz="2000" dirty="0" smtClean="0"/>
              <a:t>Heutzutage haben die meisten Menschen großen Mangel an DHA</a:t>
            </a:r>
          </a:p>
          <a:p>
            <a:r>
              <a:rPr lang="de-DE" sz="2000" dirty="0" smtClean="0"/>
              <a:t>Ursache: moderne Nahrungsmittelproduktion</a:t>
            </a:r>
          </a:p>
          <a:p>
            <a:r>
              <a:rPr lang="de-DE" sz="2000" dirty="0" smtClean="0"/>
              <a:t>Einfacher Trockenblutest möglich</a:t>
            </a:r>
          </a:p>
          <a:p>
            <a:pPr>
              <a:buNone/>
            </a:pPr>
            <a:endParaRPr lang="de-DE" sz="2000" dirty="0" smtClean="0"/>
          </a:p>
          <a:p>
            <a:pPr>
              <a:buNone/>
            </a:pPr>
            <a:r>
              <a:rPr lang="de-DE" sz="2000" dirty="0" smtClean="0"/>
              <a:t> </a:t>
            </a:r>
            <a:endParaRPr lang="de-DE"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Vielen Dank für ihre Aufmerksamkeit!</a:t>
            </a:r>
            <a:endParaRPr lang="de-DE" dirty="0"/>
          </a:p>
        </p:txBody>
      </p:sp>
      <p:pic>
        <p:nvPicPr>
          <p:cNvPr id="5" name="Inhaltsplatzhalter 4" descr="Foto 17.10.17, 03 36 25.jpg"/>
          <p:cNvPicPr>
            <a:picLocks noGrp="1" noChangeAspect="1"/>
          </p:cNvPicPr>
          <p:nvPr>
            <p:ph sz="half" idx="1"/>
          </p:nvPr>
        </p:nvPicPr>
        <p:blipFill>
          <a:blip r:embed="rId2" cstate="print"/>
          <a:stretch>
            <a:fillRect/>
          </a:stretch>
        </p:blipFill>
        <p:spPr>
          <a:xfrm>
            <a:off x="457200" y="2348706"/>
            <a:ext cx="4038600" cy="3028950"/>
          </a:xfrm>
        </p:spPr>
      </p:pic>
      <p:pic>
        <p:nvPicPr>
          <p:cNvPr id="10" name="Inhaltsplatzhalter 9" descr="Foto 28.10.17, 05 54 37.jpg"/>
          <p:cNvPicPr>
            <a:picLocks noGrp="1" noChangeAspect="1"/>
          </p:cNvPicPr>
          <p:nvPr>
            <p:ph sz="half" idx="2"/>
          </p:nvPr>
        </p:nvPicPr>
        <p:blipFill>
          <a:blip r:embed="rId3" cstate="print"/>
          <a:stretch>
            <a:fillRect/>
          </a:stretch>
        </p:blipFill>
        <p:spPr>
          <a:xfrm>
            <a:off x="4648200" y="2348706"/>
            <a:ext cx="4038600" cy="3028950"/>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Impressionen</a:t>
            </a:r>
            <a:endParaRPr lang="de-DE" dirty="0"/>
          </a:p>
        </p:txBody>
      </p:sp>
      <p:pic>
        <p:nvPicPr>
          <p:cNvPr id="5" name="Inhaltsplatzhalter 4" descr="Foto 17.10.17, 05 46 18.jpg"/>
          <p:cNvPicPr>
            <a:picLocks noGrp="1" noChangeAspect="1"/>
          </p:cNvPicPr>
          <p:nvPr>
            <p:ph sz="half" idx="1"/>
          </p:nvPr>
        </p:nvPicPr>
        <p:blipFill>
          <a:blip r:embed="rId2" cstate="print"/>
          <a:stretch>
            <a:fillRect/>
          </a:stretch>
        </p:blipFill>
        <p:spPr>
          <a:xfrm rot="5400000">
            <a:off x="457200" y="2348706"/>
            <a:ext cx="4038600" cy="3028950"/>
          </a:xfrm>
        </p:spPr>
      </p:pic>
      <p:pic>
        <p:nvPicPr>
          <p:cNvPr id="6" name="Inhaltsplatzhalter 5" descr="Foto 28.10.17, 06 44 01.jpg"/>
          <p:cNvPicPr>
            <a:picLocks noGrp="1" noChangeAspect="1"/>
          </p:cNvPicPr>
          <p:nvPr>
            <p:ph sz="half" idx="2"/>
          </p:nvPr>
        </p:nvPicPr>
        <p:blipFill>
          <a:blip r:embed="rId3" cstate="print"/>
          <a:stretch>
            <a:fillRect/>
          </a:stretch>
        </p:blipFill>
        <p:spPr>
          <a:xfrm rot="5400000">
            <a:off x="4648200" y="2348706"/>
            <a:ext cx="4038600" cy="3028950"/>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descr="Foto 29.10.17, 03 42 19.jpg"/>
          <p:cNvPicPr>
            <a:picLocks noGrp="1" noChangeAspect="1"/>
          </p:cNvPicPr>
          <p:nvPr>
            <p:ph sz="half" idx="1"/>
          </p:nvPr>
        </p:nvPicPr>
        <p:blipFill>
          <a:blip r:embed="rId2" cstate="print"/>
          <a:stretch>
            <a:fillRect/>
          </a:stretch>
        </p:blipFill>
        <p:spPr>
          <a:xfrm rot="5400000">
            <a:off x="457200" y="2348706"/>
            <a:ext cx="4038600" cy="3028950"/>
          </a:xfrm>
        </p:spPr>
      </p:pic>
      <p:pic>
        <p:nvPicPr>
          <p:cNvPr id="6" name="Inhaltsplatzhalter 5" descr="Foto 29.10.17, 03 41 45.jpg"/>
          <p:cNvPicPr>
            <a:picLocks noGrp="1" noChangeAspect="1"/>
          </p:cNvPicPr>
          <p:nvPr>
            <p:ph sz="half" idx="2"/>
          </p:nvPr>
        </p:nvPicPr>
        <p:blipFill>
          <a:blip r:embed="rId3" cstate="print"/>
          <a:stretch>
            <a:fillRect/>
          </a:stretch>
        </p:blipFill>
        <p:spPr>
          <a:xfrm rot="5400000">
            <a:off x="4648200" y="2348706"/>
            <a:ext cx="4038600" cy="3028950"/>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Inhaltsplatzhalter 4" descr="Foto 29.10.17, 03 39 04.jpg"/>
          <p:cNvPicPr>
            <a:picLocks noGrp="1" noChangeAspect="1"/>
          </p:cNvPicPr>
          <p:nvPr>
            <p:ph sz="half" idx="1"/>
          </p:nvPr>
        </p:nvPicPr>
        <p:blipFill>
          <a:blip r:embed="rId2" cstate="print"/>
          <a:stretch>
            <a:fillRect/>
          </a:stretch>
        </p:blipFill>
        <p:spPr>
          <a:xfrm rot="5400000">
            <a:off x="457200" y="2348706"/>
            <a:ext cx="4038600" cy="3028950"/>
          </a:xfrm>
        </p:spPr>
      </p:pic>
      <p:pic>
        <p:nvPicPr>
          <p:cNvPr id="8" name="Inhaltsplatzhalter 7" descr="Foto 21.10.17, 10 54 35.jpg"/>
          <p:cNvPicPr>
            <a:picLocks noGrp="1" noChangeAspect="1"/>
          </p:cNvPicPr>
          <p:nvPr>
            <p:ph sz="half" idx="2"/>
          </p:nvPr>
        </p:nvPicPr>
        <p:blipFill>
          <a:blip r:embed="rId3" cstate="print"/>
          <a:stretch>
            <a:fillRect/>
          </a:stretch>
        </p:blipFill>
        <p:spPr>
          <a:xfrm rot="5400000">
            <a:off x="4648200" y="2348706"/>
            <a:ext cx="4038600" cy="302895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Affirmation der Treue</a:t>
            </a:r>
            <a:endParaRPr lang="de-DE" dirty="0"/>
          </a:p>
        </p:txBody>
      </p:sp>
      <p:sp>
        <p:nvSpPr>
          <p:cNvPr id="6" name="Inhaltsplatzhalter 5"/>
          <p:cNvSpPr>
            <a:spLocks noGrp="1"/>
          </p:cNvSpPr>
          <p:nvPr>
            <p:ph idx="1"/>
          </p:nvPr>
        </p:nvSpPr>
        <p:spPr/>
        <p:txBody>
          <a:bodyPr>
            <a:normAutofit/>
          </a:bodyPr>
          <a:lstStyle/>
          <a:p>
            <a:r>
              <a:rPr lang="de-DE" sz="1800" dirty="0" smtClean="0"/>
              <a:t>Ich glaube an einen Gott und Vater, durch den alles existiert und der über allem steht.</a:t>
            </a:r>
          </a:p>
          <a:p>
            <a:r>
              <a:rPr lang="de-DE" sz="1800" dirty="0" smtClean="0"/>
              <a:t>Ich glaube an Gott, den Spirit (Geist), meinen Vater</a:t>
            </a:r>
          </a:p>
          <a:p>
            <a:r>
              <a:rPr lang="de-DE" sz="1800" dirty="0" smtClean="0"/>
              <a:t>Ich glaube an Jesus Christus, unseren Herrn durch den wir die göttlichen Segnungen erhalten</a:t>
            </a:r>
          </a:p>
          <a:p>
            <a:r>
              <a:rPr lang="de-DE" sz="1800" dirty="0" smtClean="0"/>
              <a:t>Ich glaube an den Heiligen Geist, den Ratgeber und Tröster der Verzweifelten</a:t>
            </a:r>
          </a:p>
          <a:p>
            <a:r>
              <a:rPr lang="de-DE" sz="1800" dirty="0" smtClean="0"/>
              <a:t>Ich gelobe, dass die Natur meine Mutter ist, dass das Universum mein Weg ist, Ewigkeit mein Königreich, Moral mein Leben, die Seele mein Zuhause, das Herz mein Tempel</a:t>
            </a:r>
          </a:p>
          <a:p>
            <a:r>
              <a:rPr lang="de-DE" sz="1800" dirty="0" smtClean="0"/>
              <a:t>Ich gelobe, dass die Wahrheit meine Arbeit ist, Liebe mein Guide, Frieden meine Sorge, Arbeit meine Segnung, Licht meine Erkenntnis, der Freund mein Verbündeter, Andersartigkeit mein Lehrer, der Nachbar mein Bruder, Kampf meine Chance, die Vergangenheit mein Ratgeber, die Gegenwart meine Realität, die Zukunft mein Versprechen, Gleichgewicht meine Haltung, Ordnung mein Weg, Schönheit mein Ideal, Perfektion mein Wunsch, Amen.</a:t>
            </a:r>
          </a:p>
          <a:p>
            <a:endParaRPr lang="de-DE" sz="2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smtClean="0"/>
              <a:t>In Planung</a:t>
            </a:r>
            <a:endParaRPr lang="de-DE" dirty="0"/>
          </a:p>
        </p:txBody>
      </p:sp>
      <p:sp>
        <p:nvSpPr>
          <p:cNvPr id="6" name="Inhaltsplatzhalter 5"/>
          <p:cNvSpPr>
            <a:spLocks noGrp="1"/>
          </p:cNvSpPr>
          <p:nvPr>
            <p:ph idx="1"/>
          </p:nvPr>
        </p:nvSpPr>
        <p:spPr/>
        <p:txBody>
          <a:bodyPr>
            <a:normAutofit/>
          </a:bodyPr>
          <a:lstStyle/>
          <a:p>
            <a:r>
              <a:rPr lang="de-DE" dirty="0" smtClean="0"/>
              <a:t>Therapeutische Reisen auf die Philippinen</a:t>
            </a:r>
          </a:p>
          <a:p>
            <a:r>
              <a:rPr lang="de-DE" dirty="0" smtClean="0"/>
              <a:t>Fernbehandlung durch philippinische Heiler</a:t>
            </a:r>
          </a:p>
          <a:p>
            <a:r>
              <a:rPr lang="de-DE" dirty="0" err="1" smtClean="0"/>
              <a:t>Heilerausbildung</a:t>
            </a:r>
            <a:r>
              <a:rPr lang="de-DE" dirty="0" smtClean="0"/>
              <a:t> auf </a:t>
            </a:r>
            <a:r>
              <a:rPr lang="de-DE" smtClean="0"/>
              <a:t>den Philippinen</a:t>
            </a:r>
          </a:p>
          <a:p>
            <a:endParaRPr lang="de-DE" dirty="0" smtClean="0"/>
          </a:p>
          <a:p>
            <a:r>
              <a:rPr lang="de-DE" dirty="0" smtClean="0"/>
              <a:t>Weitere Informationen auf meiner Website:</a:t>
            </a:r>
          </a:p>
          <a:p>
            <a:r>
              <a:rPr lang="de-DE" dirty="0" smtClean="0">
                <a:solidFill>
                  <a:srgbClr val="7030A0"/>
                </a:solidFill>
              </a:rPr>
              <a:t>www.katharina-wittenburg.de</a:t>
            </a:r>
            <a:endParaRPr lang="de-DE" dirty="0">
              <a:solidFill>
                <a:srgbClr val="7030A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Geistige Heilweisen</a:t>
            </a:r>
            <a:endParaRPr lang="de-DE"/>
          </a:p>
        </p:txBody>
      </p:sp>
      <p:sp>
        <p:nvSpPr>
          <p:cNvPr id="4" name="Inhaltsplatzhalter 3"/>
          <p:cNvSpPr>
            <a:spLocks noGrp="1"/>
          </p:cNvSpPr>
          <p:nvPr>
            <p:ph sz="half" idx="2"/>
          </p:nvPr>
        </p:nvSpPr>
        <p:spPr/>
        <p:txBody>
          <a:bodyPr>
            <a:normAutofit fontScale="85000" lnSpcReduction="10000"/>
          </a:bodyPr>
          <a:lstStyle/>
          <a:p>
            <a:r>
              <a:rPr lang="de-DE" sz="2000" dirty="0" smtClean="0"/>
              <a:t>Sind so alt wie die Menschheit selber  werden in verschiedenen Religionen und Glaubensrichtungen praktiziert</a:t>
            </a:r>
          </a:p>
          <a:p>
            <a:r>
              <a:rPr lang="de-DE" sz="2000" dirty="0" smtClean="0"/>
              <a:t>Bereits die Bibel berichtet von verschiedenen Wunderheilungen durch Jesus Christus</a:t>
            </a:r>
          </a:p>
          <a:p>
            <a:r>
              <a:rPr lang="de-DE" sz="2000" dirty="0" smtClean="0"/>
              <a:t>Ganzheitliches Menschenbild, schließt alle Ebene des menschlichen Seins (Körper-Geist-Seele) ein</a:t>
            </a:r>
          </a:p>
          <a:p>
            <a:r>
              <a:rPr lang="de-DE" sz="2000" dirty="0" smtClean="0"/>
              <a:t>Krankheit –Störung in einem vom </a:t>
            </a:r>
            <a:r>
              <a:rPr lang="de-DE" sz="2000" dirty="0" err="1" smtClean="0"/>
              <a:t>Bewußtsein</a:t>
            </a:r>
            <a:r>
              <a:rPr lang="de-DE" sz="2000" dirty="0" smtClean="0"/>
              <a:t> gesteuerten Regulationssystem (Disharmonie) </a:t>
            </a:r>
          </a:p>
          <a:p>
            <a:r>
              <a:rPr lang="de-DE" sz="2000" dirty="0" smtClean="0"/>
              <a:t>Ziel Harmonisierung des Energiefeldes  </a:t>
            </a:r>
          </a:p>
          <a:p>
            <a:r>
              <a:rPr lang="de-DE" sz="2000" dirty="0" smtClean="0"/>
              <a:t>Aus: Informationen des Dachverbandes geistiges Heilen</a:t>
            </a:r>
          </a:p>
          <a:p>
            <a:pPr>
              <a:buNone/>
            </a:pPr>
            <a:r>
              <a:rPr lang="de-DE" dirty="0" smtClean="0"/>
              <a:t> </a:t>
            </a:r>
          </a:p>
        </p:txBody>
      </p:sp>
      <p:pic>
        <p:nvPicPr>
          <p:cNvPr id="9" name="Inhaltsplatzhalter 8" descr="Beim Räuchern.jpg"/>
          <p:cNvPicPr>
            <a:picLocks noGrp="1" noChangeAspect="1"/>
          </p:cNvPicPr>
          <p:nvPr>
            <p:ph sz="half" idx="1"/>
          </p:nvPr>
        </p:nvPicPr>
        <p:blipFill>
          <a:blip r:embed="rId2" cstate="print"/>
          <a:stretch>
            <a:fillRect/>
          </a:stretch>
        </p:blipFill>
        <p:spPr>
          <a:xfrm>
            <a:off x="457200" y="1628800"/>
            <a:ext cx="4038600" cy="4392488"/>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Auf der Suche nach Heilung</a:t>
            </a:r>
            <a:endParaRPr lang="de-DE" dirty="0"/>
          </a:p>
        </p:txBody>
      </p:sp>
      <p:sp>
        <p:nvSpPr>
          <p:cNvPr id="4" name="Inhaltsplatzhalter 3"/>
          <p:cNvSpPr>
            <a:spLocks noGrp="1"/>
          </p:cNvSpPr>
          <p:nvPr>
            <p:ph sz="half" idx="2"/>
          </p:nvPr>
        </p:nvSpPr>
        <p:spPr/>
        <p:txBody>
          <a:bodyPr>
            <a:normAutofit lnSpcReduction="10000"/>
          </a:bodyPr>
          <a:lstStyle/>
          <a:p>
            <a:r>
              <a:rPr lang="de-DE" sz="2000" dirty="0" smtClean="0"/>
              <a:t>Jedes Jahr reisen Menschen aus aller Welt auf die Philippinen, um sich behandeln zu lassen.</a:t>
            </a:r>
          </a:p>
          <a:p>
            <a:r>
              <a:rPr lang="de-DE" sz="2000" dirty="0" smtClean="0"/>
              <a:t>Die philippinischen Heiler sind tiefgläubige Christen. Ihre Heilkräfte sind legendär und schon vielen Menschen auch mit scheinbar unheilbaren Erkrankungen konnte geholfen werden </a:t>
            </a:r>
          </a:p>
          <a:p>
            <a:r>
              <a:rPr lang="de-DE" sz="2000" dirty="0" smtClean="0"/>
              <a:t>Birgit Augenerkrankung  chronische Hornhautentzündung,</a:t>
            </a:r>
          </a:p>
          <a:p>
            <a:r>
              <a:rPr lang="de-DE" sz="2000" dirty="0" smtClean="0"/>
              <a:t> keine Besserung mit Schulmedizin möglich, (austherapiert) Augenschmerzen </a:t>
            </a:r>
          </a:p>
          <a:p>
            <a:pPr>
              <a:buNone/>
            </a:pPr>
            <a:endParaRPr lang="de-DE" sz="2000" dirty="0"/>
          </a:p>
        </p:txBody>
      </p:sp>
      <p:pic>
        <p:nvPicPr>
          <p:cNvPr id="7" name="Inhaltsplatzhalter 6" descr="Foto 16.10.17, 05 32 56.jpg"/>
          <p:cNvPicPr>
            <a:picLocks noGrp="1" noChangeAspect="1"/>
          </p:cNvPicPr>
          <p:nvPr>
            <p:ph sz="half" idx="1"/>
          </p:nvPr>
        </p:nvPicPr>
        <p:blipFill>
          <a:blip r:embed="rId2" cstate="print"/>
          <a:stretch>
            <a:fillRect/>
          </a:stretch>
        </p:blipFill>
        <p:spPr>
          <a:xfrm>
            <a:off x="457200" y="2348706"/>
            <a:ext cx="4038600" cy="302895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In </a:t>
            </a:r>
            <a:r>
              <a:rPr lang="de-DE" dirty="0" err="1" smtClean="0"/>
              <a:t>God</a:t>
            </a:r>
            <a:r>
              <a:rPr lang="de-DE" dirty="0" smtClean="0"/>
              <a:t> </a:t>
            </a:r>
            <a:r>
              <a:rPr lang="de-DE" dirty="0" err="1" smtClean="0"/>
              <a:t>we</a:t>
            </a:r>
            <a:r>
              <a:rPr lang="de-DE" dirty="0" smtClean="0"/>
              <a:t> </a:t>
            </a:r>
            <a:r>
              <a:rPr lang="de-DE" dirty="0" err="1" smtClean="0"/>
              <a:t>trust</a:t>
            </a:r>
            <a:r>
              <a:rPr lang="de-DE" dirty="0" smtClean="0"/>
              <a:t/>
            </a:r>
            <a:br>
              <a:rPr lang="de-DE" dirty="0" smtClean="0"/>
            </a:br>
            <a:r>
              <a:rPr lang="de-DE" dirty="0" smtClean="0"/>
              <a:t>Blick ins </a:t>
            </a:r>
            <a:r>
              <a:rPr lang="de-DE" dirty="0" err="1" smtClean="0"/>
              <a:t>Tricycle</a:t>
            </a:r>
            <a:endParaRPr lang="de-DE" dirty="0"/>
          </a:p>
        </p:txBody>
      </p:sp>
      <p:pic>
        <p:nvPicPr>
          <p:cNvPr id="5" name="Inhaltsplatzhalter 4" descr="Foto 29.10.17, 09 34 29.jpg"/>
          <p:cNvPicPr>
            <a:picLocks noGrp="1" noChangeAspect="1"/>
          </p:cNvPicPr>
          <p:nvPr>
            <p:ph sz="half" idx="1"/>
          </p:nvPr>
        </p:nvPicPr>
        <p:blipFill>
          <a:blip r:embed="rId2" cstate="print"/>
          <a:stretch>
            <a:fillRect/>
          </a:stretch>
        </p:blipFill>
        <p:spPr>
          <a:xfrm rot="5400000">
            <a:off x="457200" y="2348706"/>
            <a:ext cx="4038600" cy="3028950"/>
          </a:xfrm>
        </p:spPr>
      </p:pic>
      <p:sp>
        <p:nvSpPr>
          <p:cNvPr id="4" name="Inhaltsplatzhalter 3"/>
          <p:cNvSpPr>
            <a:spLocks noGrp="1"/>
          </p:cNvSpPr>
          <p:nvPr>
            <p:ph sz="half" idx="2"/>
          </p:nvPr>
        </p:nvSpPr>
        <p:spPr/>
        <p:txBody>
          <a:bodyPr/>
          <a:lstStyle/>
          <a:p>
            <a:r>
              <a:rPr lang="de-DE" dirty="0" smtClean="0"/>
              <a:t>Jedes </a:t>
            </a:r>
            <a:r>
              <a:rPr lang="de-DE" dirty="0" err="1" smtClean="0"/>
              <a:t>Tricycle</a:t>
            </a:r>
            <a:r>
              <a:rPr lang="de-DE" dirty="0" smtClean="0"/>
              <a:t> ist mit Heiligen Bildern, Rosenkranz, Jesus oder Marienfiguren ausgeschmückt. Vor Beginn einer Fahrt wird oft noch kurz ein Gebet gesprochen, die Heiligenfigur berührt und um Schutz gebeten.</a:t>
            </a:r>
            <a:endParaRPr lang="de-DE"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 Brother Romeo</a:t>
            </a:r>
            <a:endParaRPr lang="de-DE" dirty="0"/>
          </a:p>
        </p:txBody>
      </p:sp>
      <p:pic>
        <p:nvPicPr>
          <p:cNvPr id="5" name="Inhaltsplatzhalter 4" descr="Foto 21.10.17, 03 05 53 (1).jpg"/>
          <p:cNvPicPr>
            <a:picLocks noGrp="1" noChangeAspect="1"/>
          </p:cNvPicPr>
          <p:nvPr>
            <p:ph sz="half" idx="1"/>
          </p:nvPr>
        </p:nvPicPr>
        <p:blipFill>
          <a:blip r:embed="rId2" cstate="print"/>
          <a:stretch>
            <a:fillRect/>
          </a:stretch>
        </p:blipFill>
        <p:spPr>
          <a:xfrm>
            <a:off x="457200" y="2348706"/>
            <a:ext cx="4038600" cy="3028950"/>
          </a:xfrm>
        </p:spPr>
      </p:pic>
      <p:sp>
        <p:nvSpPr>
          <p:cNvPr id="4" name="Inhaltsplatzhalter 3"/>
          <p:cNvSpPr>
            <a:spLocks noGrp="1"/>
          </p:cNvSpPr>
          <p:nvPr>
            <p:ph sz="half" idx="2"/>
          </p:nvPr>
        </p:nvSpPr>
        <p:spPr/>
        <p:txBody>
          <a:bodyPr>
            <a:normAutofit lnSpcReduction="10000"/>
          </a:bodyPr>
          <a:lstStyle/>
          <a:p>
            <a:pPr>
              <a:buNone/>
            </a:pPr>
            <a:endParaRPr lang="de-DE" dirty="0" smtClean="0"/>
          </a:p>
          <a:p>
            <a:r>
              <a:rPr lang="de-DE" dirty="0" smtClean="0"/>
              <a:t>Im Hintergrund unser Haus, das wir für Zeit unseres Aufenthalts mieten konnten, da viele </a:t>
            </a:r>
            <a:r>
              <a:rPr lang="de-DE" dirty="0" err="1" smtClean="0"/>
              <a:t>Philippinos</a:t>
            </a:r>
            <a:r>
              <a:rPr lang="de-DE" dirty="0" smtClean="0"/>
              <a:t> im Ausland arbeiten.</a:t>
            </a:r>
          </a:p>
          <a:p>
            <a:r>
              <a:rPr lang="de-DE" dirty="0" smtClean="0"/>
              <a:t>Großfamilie, Gemeinschaft und gegenseitige Hilfe sind wichtige Werte</a:t>
            </a:r>
            <a:endParaRPr lang="de-DE"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Gastfreundschaft</a:t>
            </a:r>
            <a:endParaRPr lang="de-DE" dirty="0"/>
          </a:p>
        </p:txBody>
      </p:sp>
      <p:pic>
        <p:nvPicPr>
          <p:cNvPr id="5" name="Inhaltsplatzhalter 4" descr="Foto 16.10.17, 07 14 13.jpg"/>
          <p:cNvPicPr>
            <a:picLocks noGrp="1" noChangeAspect="1"/>
          </p:cNvPicPr>
          <p:nvPr>
            <p:ph sz="half" idx="1"/>
          </p:nvPr>
        </p:nvPicPr>
        <p:blipFill>
          <a:blip r:embed="rId2" cstate="print"/>
          <a:stretch>
            <a:fillRect/>
          </a:stretch>
        </p:blipFill>
        <p:spPr>
          <a:xfrm>
            <a:off x="395536" y="1700808"/>
            <a:ext cx="4038600" cy="3028950"/>
          </a:xfrm>
        </p:spPr>
      </p:pic>
      <p:sp>
        <p:nvSpPr>
          <p:cNvPr id="4" name="Inhaltsplatzhalter 3"/>
          <p:cNvSpPr>
            <a:spLocks noGrp="1"/>
          </p:cNvSpPr>
          <p:nvPr>
            <p:ph sz="half" idx="2"/>
          </p:nvPr>
        </p:nvSpPr>
        <p:spPr/>
        <p:txBody>
          <a:bodyPr/>
          <a:lstStyle/>
          <a:p>
            <a:r>
              <a:rPr lang="de-DE" dirty="0" smtClean="0"/>
              <a:t>Verwöhnt mit den Köstlichkeiten der philippinisch-spanischen Küche</a:t>
            </a:r>
          </a:p>
          <a:p>
            <a:r>
              <a:rPr lang="de-DE" dirty="0" smtClean="0"/>
              <a:t>Jeden Tag eine neue Gaumenfreude</a:t>
            </a:r>
          </a:p>
          <a:p>
            <a:pPr>
              <a:buNone/>
            </a:pPr>
            <a:endParaRPr lang="de-DE"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1792</Words>
  <Application>Microsoft Office PowerPoint</Application>
  <PresentationFormat>Bildschirmpräsentation (4:3)</PresentationFormat>
  <Paragraphs>176</Paragraphs>
  <Slides>40</Slides>
  <Notes>1</Notes>
  <HiddenSlides>0</HiddenSlides>
  <MMClips>0</MMClips>
  <ScaleCrop>false</ScaleCrop>
  <HeadingPairs>
    <vt:vector size="4" baseType="variant">
      <vt:variant>
        <vt:lpstr>Design</vt:lpstr>
      </vt:variant>
      <vt:variant>
        <vt:i4>1</vt:i4>
      </vt:variant>
      <vt:variant>
        <vt:lpstr>Folientitel</vt:lpstr>
      </vt:variant>
      <vt:variant>
        <vt:i4>40</vt:i4>
      </vt:variant>
    </vt:vector>
  </HeadingPairs>
  <TitlesOfParts>
    <vt:vector size="41" baseType="lpstr">
      <vt:lpstr>Larissa-Design</vt:lpstr>
      <vt:lpstr>Folie 1</vt:lpstr>
      <vt:lpstr>Zur Person</vt:lpstr>
      <vt:lpstr>Die blutige Geistchirurgie</vt:lpstr>
      <vt:lpstr>Affirmation der Treue</vt:lpstr>
      <vt:lpstr>Geistige Heilweisen</vt:lpstr>
      <vt:lpstr>Auf der Suche nach Heilung</vt:lpstr>
      <vt:lpstr>In God we trust Blick ins Tricycle</vt:lpstr>
      <vt:lpstr>Bei Brother Romeo</vt:lpstr>
      <vt:lpstr>Gastfreundschaft</vt:lpstr>
      <vt:lpstr>Das gesegnete Kokosöl</vt:lpstr>
      <vt:lpstr>Christentum und Schamanismus </vt:lpstr>
      <vt:lpstr>Kinder Gottes</vt:lpstr>
      <vt:lpstr>Christian Spiritualists Universal Church</vt:lpstr>
      <vt:lpstr>Der Einfluss der französischen Spiritualisten</vt:lpstr>
      <vt:lpstr>Wahrer Glaube</vt:lpstr>
      <vt:lpstr>Heilen ist  Kunst und Wissen</vt:lpstr>
      <vt:lpstr>Die blutige Geistchirurgie</vt:lpstr>
      <vt:lpstr>Was passiert  hier eigentlich?</vt:lpstr>
      <vt:lpstr>Auf der Suche nach Erklärungen</vt:lpstr>
      <vt:lpstr>Verbesserung der Augenerkrankung</vt:lpstr>
      <vt:lpstr>Brother Romeos Kirche im Grünen</vt:lpstr>
      <vt:lpstr>Rituale</vt:lpstr>
      <vt:lpstr>Der Kampf mit dem Bösen</vt:lpstr>
      <vt:lpstr>Lucky Charme - Glücksbringer</vt:lpstr>
      <vt:lpstr>Entfernung von Fremdenergie durch den Heiler John Blanc</vt:lpstr>
      <vt:lpstr>Erinnerung an John Blanc</vt:lpstr>
      <vt:lpstr>Luftschnitt</vt:lpstr>
      <vt:lpstr>Traumata -Störungen im Energiefeld </vt:lpstr>
      <vt:lpstr>Geistchirurgie – ein ganzheitliches Heilungsgeschehen</vt:lpstr>
      <vt:lpstr>Heilung ist immer möglich</vt:lpstr>
      <vt:lpstr>Geistchirurgie – eine sanfte Heilmethode</vt:lpstr>
      <vt:lpstr>Hoffnung auch in aussichtslosen Fällen</vt:lpstr>
      <vt:lpstr>Vergleich Christentum</vt:lpstr>
      <vt:lpstr>Ist Erleuchtung nur für einige Auserwählte möglich?</vt:lpstr>
      <vt:lpstr>DHA - einer der wichtigste Nährstoff für Gehirn</vt:lpstr>
      <vt:lpstr>Vielen Dank für ihre Aufmerksamkeit!</vt:lpstr>
      <vt:lpstr>Impressionen</vt:lpstr>
      <vt:lpstr>Folie 38</vt:lpstr>
      <vt:lpstr>Folie 39</vt:lpstr>
      <vt:lpstr>In Planung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Geistheilung und Schamanismus</dc:title>
  <dc:creator>Notebook</dc:creator>
  <cp:lastModifiedBy>Notebook</cp:lastModifiedBy>
  <cp:revision>126</cp:revision>
  <dcterms:created xsi:type="dcterms:W3CDTF">2018-02-04T11:17:30Z</dcterms:created>
  <dcterms:modified xsi:type="dcterms:W3CDTF">2018-03-01T16:11:58Z</dcterms:modified>
</cp:coreProperties>
</file>